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5"/>
  </p:notesMasterIdLst>
  <p:sldIdLst>
    <p:sldId id="6418" r:id="rId2"/>
    <p:sldId id="6368" r:id="rId3"/>
    <p:sldId id="6369" r:id="rId4"/>
    <p:sldId id="6216" r:id="rId5"/>
    <p:sldId id="6217" r:id="rId6"/>
    <p:sldId id="6264" r:id="rId7"/>
    <p:sldId id="6265" r:id="rId8"/>
    <p:sldId id="6359" r:id="rId9"/>
    <p:sldId id="6427" r:id="rId10"/>
    <p:sldId id="6235" r:id="rId11"/>
    <p:sldId id="6236" r:id="rId12"/>
    <p:sldId id="6338" r:id="rId13"/>
    <p:sldId id="6487" r:id="rId14"/>
    <p:sldId id="6493" r:id="rId15"/>
    <p:sldId id="6491" r:id="rId16"/>
    <p:sldId id="6492" r:id="rId17"/>
    <p:sldId id="6494" r:id="rId18"/>
    <p:sldId id="6351" r:id="rId19"/>
    <p:sldId id="6352" r:id="rId20"/>
    <p:sldId id="6212" r:id="rId21"/>
    <p:sldId id="6428" r:id="rId22"/>
    <p:sldId id="6319" r:id="rId23"/>
    <p:sldId id="6320" r:id="rId24"/>
    <p:sldId id="6439" r:id="rId25"/>
    <p:sldId id="6490" r:id="rId26"/>
    <p:sldId id="6419" r:id="rId27"/>
    <p:sldId id="6414" r:id="rId28"/>
    <p:sldId id="6415" r:id="rId29"/>
    <p:sldId id="6271" r:id="rId30"/>
    <p:sldId id="6272" r:id="rId31"/>
    <p:sldId id="6285" r:id="rId32"/>
    <p:sldId id="6286" r:id="rId33"/>
    <p:sldId id="6412" r:id="rId34"/>
    <p:sldId id="6413" r:id="rId35"/>
    <p:sldId id="6370" r:id="rId36"/>
    <p:sldId id="6371" r:id="rId37"/>
    <p:sldId id="6344" r:id="rId38"/>
    <p:sldId id="6496" r:id="rId39"/>
    <p:sldId id="6485" r:id="rId40"/>
    <p:sldId id="6484" r:id="rId41"/>
    <p:sldId id="6488" r:id="rId42"/>
    <p:sldId id="6498" r:id="rId43"/>
    <p:sldId id="6218" r:id="rId44"/>
    <p:sldId id="6219" r:id="rId45"/>
    <p:sldId id="6495" r:id="rId46"/>
    <p:sldId id="6446" r:id="rId47"/>
    <p:sldId id="6470" r:id="rId48"/>
    <p:sldId id="6361" r:id="rId49"/>
    <p:sldId id="6353" r:id="rId50"/>
    <p:sldId id="6354" r:id="rId51"/>
    <p:sldId id="6420" r:id="rId52"/>
    <p:sldId id="6500" r:id="rId53"/>
    <p:sldId id="6501" r:id="rId54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er, Brad M." initials="GBM" lastIdx="1" clrIdx="0">
    <p:extLst>
      <p:ext uri="{19B8F6BF-5375-455C-9EA6-DF929625EA0E}">
        <p15:presenceInfo xmlns:p15="http://schemas.microsoft.com/office/powerpoint/2012/main" userId="S::Brad.M.Glazer@ssa.gov::e4ad4fab-a363-49d6-ac6f-b47f61bbd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FE4DF"/>
    <a:srgbClr val="CE0404"/>
    <a:srgbClr val="FFFF66"/>
    <a:srgbClr val="FDFEF6"/>
    <a:srgbClr val="FFFF99"/>
    <a:srgbClr val="673105"/>
    <a:srgbClr val="339966"/>
    <a:srgbClr val="C1F7C7"/>
    <a:srgbClr val="373F3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5226" autoAdjust="0"/>
  </p:normalViewPr>
  <p:slideViewPr>
    <p:cSldViewPr>
      <p:cViewPr varScale="1">
        <p:scale>
          <a:sx n="78" d="100"/>
          <a:sy n="78" d="100"/>
        </p:scale>
        <p:origin x="15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89157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61079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99357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078243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552357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240262-2532-49F3-BA71-B4CF1D507A2F}" type="slidenum">
              <a:rPr lang="en-US" altLang="en-US" b="0"/>
              <a:pPr eaLnBrk="1" hangingPunct="1"/>
              <a:t>18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229285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7B6A-91D9-403F-8C89-85448AFA2421}" type="slidenum">
              <a:rPr lang="en-US" altLang="en-US" b="0"/>
              <a:pPr eaLnBrk="1" hangingPunct="1"/>
              <a:t>19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0698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8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3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BAC14-66EF-4BD9-BC45-164459A19B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4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5C47E-722F-4739-B08B-FF9906E757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ADCA-6495-447F-B72B-2693E5E1AE59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4DA11-077C-4D69-9104-B737D69862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DD13E-66E6-4A31-8929-B178A7F3BFC1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4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73983-91F3-4580-9CA9-94579D234E9D}" type="slidenum">
              <a:rPr lang="en-US" altLang="en-US" b="0"/>
              <a:pPr eaLnBrk="1" hangingPunct="1"/>
              <a:t>33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5519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6505B-C4CB-4A6C-BD6B-A15F7C7771E6}" type="slidenum">
              <a:rPr lang="en-US" altLang="en-US" b="0"/>
              <a:pPr eaLnBrk="1" hangingPunct="1"/>
              <a:t>34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4949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8CFA-F268-49BD-B219-5F11181A33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1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942C-CA18-4189-9B8A-98DD8DE19B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578097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320563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9221439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6043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8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975530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2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0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5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4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64D47-85CB-4B8A-9943-46EAF7C5A715}" type="slidenum">
              <a:rPr lang="en-US" altLang="en-US" b="0"/>
              <a:pPr eaLnBrk="1" hangingPunct="1"/>
              <a:t>49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81598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B1B63-9EC3-4906-9AFC-C153847DB520}" type="slidenum">
              <a:rPr lang="en-US" altLang="en-US" b="0"/>
              <a:pPr eaLnBrk="1" hangingPunct="1"/>
              <a:t>50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04214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7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C2CA6-546E-411B-9759-C5236E0032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9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6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7132-3F34-4FF7-A925-10CD48B553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F21B8-6157-47F6-92F4-DDB44D957995}" type="slidenum">
              <a:rPr lang="en-US" altLang="en-US" b="0"/>
              <a:pPr eaLnBrk="1" hangingPunct="1"/>
              <a:t>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437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5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23750" cy="685800"/>
          </a:xfrm>
        </p:spPr>
        <p:txBody>
          <a:bodyPr/>
          <a:lstStyle/>
          <a:p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FE4DF"/>
                </a:solidFill>
                <a:effectLst/>
                <a:latin typeface="Berlin Sans FB Demi" panose="020E0802020502020306" pitchFamily="34" charset="0"/>
              </a:rPr>
              <a:t>T</a:t>
            </a:r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RIVIAMARYLAND</a:t>
            </a:r>
            <a:b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66"/>
                </a:solidFill>
                <a:effectLst/>
                <a:latin typeface="Berlin Sans FB Demi" panose="020E0802020502020306" pitchFamily="34" charset="0"/>
              </a:rPr>
            </a:br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FE4DF"/>
                </a:solidFill>
                <a:effectLst/>
                <a:latin typeface="Berlin Sans FB Demi" panose="020E0802020502020306" pitchFamily="34" charset="0"/>
              </a:rPr>
              <a:t>W</a:t>
            </a:r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ORLD</a:t>
            </a:r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EFE4DF"/>
                </a:solidFill>
                <a:effectLst/>
                <a:latin typeface="Berlin Sans FB Demi" panose="020E0802020502020306" pitchFamily="34" charset="0"/>
              </a:rPr>
              <a:t>S</a:t>
            </a:r>
            <a:r>
              <a:rPr lang="en-US" sz="6600" b="1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ERIES</a:t>
            </a:r>
            <a:br>
              <a:rPr lang="en-US" sz="660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</a:b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01" y="6293452"/>
            <a:ext cx="2875995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EFE4DF"/>
                </a:solidFill>
                <a:effectLst/>
              </a:rPr>
              <a:t>triviamaryland.com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F412C-434B-E689-7F2D-4F92A2F775E5}"/>
              </a:ext>
            </a:extLst>
          </p:cNvPr>
          <p:cNvSpPr txBox="1"/>
          <p:nvPr/>
        </p:nvSpPr>
        <p:spPr>
          <a:xfrm>
            <a:off x="6565574" y="6293452"/>
            <a:ext cx="25784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EFE4DF"/>
                </a:solidFill>
                <a:effectLst/>
                <a:latin typeface="+mn-lt"/>
              </a:rPr>
              <a:t>@triviamaryland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FF4E3-12C3-CBE8-03CF-6E288FA1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19" y="6388211"/>
            <a:ext cx="302924" cy="3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EF6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394" y="-152400"/>
            <a:ext cx="8229600" cy="9906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IN THE NEWS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" y="1295400"/>
            <a:ext cx="8763000" cy="46021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 sz="5850" b="1" dirty="0">
                <a:solidFill>
                  <a:schemeClr val="tx2">
                    <a:lumMod val="50000"/>
                  </a:schemeClr>
                </a:solidFill>
              </a:rPr>
              <a:t>EARLIER THIS YEAR, PHILIPS REACHED A $1.1 BILLION DEAL TO SETTLE CLAIMS FROM PEOPLE WHO WERE INJURED BY WHAT MEDICAL DEVICE?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150"/>
            <a:ext cx="8229600" cy="5333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DC95B-04C4-1519-84C3-97C6AF80AB40}"/>
              </a:ext>
            </a:extLst>
          </p:cNvPr>
          <p:cNvSpPr txBox="1"/>
          <p:nvPr/>
        </p:nvSpPr>
        <p:spPr>
          <a:xfrm>
            <a:off x="-1555" y="673947"/>
            <a:ext cx="91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CPAP MACHINE</a:t>
            </a:r>
          </a:p>
        </p:txBody>
      </p:sp>
      <p:pic>
        <p:nvPicPr>
          <p:cNvPr id="5122" name="Picture 2" descr="Shop the Best CPAP Machines Collection | Order Your Supplies">
            <a:extLst>
              <a:ext uri="{FF2B5EF4-FFF2-40B4-BE49-F238E27FC236}">
                <a16:creationId xmlns:a16="http://schemas.microsoft.com/office/drawing/2014/main" id="{889DD5BD-BC98-6140-31FE-15F74AF77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7300" y="2971800"/>
            <a:ext cx="6629400" cy="35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9700" y="1752600"/>
            <a:ext cx="63246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NAME THE TV SKETCH SHOW CHARACTERS</a:t>
            </a:r>
          </a:p>
        </p:txBody>
      </p:sp>
      <p:pic>
        <p:nvPicPr>
          <p:cNvPr id="2" name="Picture 4" descr="Watch Saturday Night Live Clip: Weekend Update Segment - Queen Shenequa -  NBC.com">
            <a:extLst>
              <a:ext uri="{FF2B5EF4-FFF2-40B4-BE49-F238E27FC236}">
                <a16:creationId xmlns:a16="http://schemas.microsoft.com/office/drawing/2014/main" id="{7CD82247-E3D4-37E2-48AC-C12DB15F5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202" y="115399"/>
            <a:ext cx="7658100" cy="66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J Lance Rock | Fictional Characters Wiki | Fandom">
            <a:extLst>
              <a:ext uri="{FF2B5EF4-FFF2-40B4-BE49-F238E27FC236}">
                <a16:creationId xmlns:a16="http://schemas.microsoft.com/office/drawing/2014/main" id="{DB2A37C7-11D5-8314-E42D-64F505820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032" y="551444"/>
            <a:ext cx="8833935" cy="59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e Stuart From &quot;Mad TV&quot; Now at 57 — Best Life">
            <a:extLst>
              <a:ext uri="{FF2B5EF4-FFF2-40B4-BE49-F238E27FC236}">
                <a16:creationId xmlns:a16="http://schemas.microsoft.com/office/drawing/2014/main" id="{FC257561-D465-0481-927B-7D86694F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9" y="412625"/>
            <a:ext cx="8400901" cy="59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olve Lily Tomlin as Ernestine the telephone operator in Rowan &amp; Martin's  Laugh-In that ran from 1968 to 1973. jigsaw puzzle online with 9 pieces">
            <a:extLst>
              <a:ext uri="{FF2B5EF4-FFF2-40B4-BE49-F238E27FC236}">
                <a16:creationId xmlns:a16="http://schemas.microsoft.com/office/drawing/2014/main" id="{BF7E7215-19B4-D242-E3D5-57A0957E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75" y="91067"/>
            <a:ext cx="6593753" cy="659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anda....In Living Color - YouTube">
            <a:extLst>
              <a:ext uri="{FF2B5EF4-FFF2-40B4-BE49-F238E27FC236}">
                <a16:creationId xmlns:a16="http://schemas.microsoft.com/office/drawing/2014/main" id="{6ADD820E-B6E5-EFEA-D384-A54DB3B2F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5532" y="147641"/>
            <a:ext cx="7146625" cy="65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5881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ABCAAA-023A-1E22-A3A6-B75CA127E168}"/>
              </a:ext>
            </a:extLst>
          </p:cNvPr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endParaRPr lang="en-US" altLang="en-US" sz="6000" dirty="0">
              <a:cs typeface="Arial" panose="020B0604020202020204" pitchFamily="34" charset="0"/>
            </a:endParaRPr>
          </a:p>
          <a:p>
            <a:endParaRPr lang="en-US" altLang="en-US" sz="6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36397-FA25-E771-B3E0-28F7C0BBC503}"/>
              </a:ext>
            </a:extLst>
          </p:cNvPr>
          <p:cNvSpPr txBox="1"/>
          <p:nvPr/>
        </p:nvSpPr>
        <p:spPr>
          <a:xfrm>
            <a:off x="211318" y="0"/>
            <a:ext cx="874313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3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QUEEN SHENEQUA</a:t>
            </a:r>
            <a:br>
              <a:rPr lang="en-US" sz="12000" dirty="0">
                <a:solidFill>
                  <a:srgbClr val="C00000"/>
                </a:solidFill>
                <a:latin typeface="+mn-lt"/>
              </a:rPr>
            </a:b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SATURDAY NIGHT LIVE</a:t>
            </a:r>
            <a:endParaRPr lang="en-US" sz="120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8" name="Picture 4" descr="Watch Saturday Night Live Clip: Weekend Update Segment - Queen Shenequa -  NBC.com">
            <a:extLst>
              <a:ext uri="{FF2B5EF4-FFF2-40B4-BE49-F238E27FC236}">
                <a16:creationId xmlns:a16="http://schemas.microsoft.com/office/drawing/2014/main" id="{0F2EB802-C022-64E4-872F-B390B3F49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9270" y="2057400"/>
            <a:ext cx="5386646" cy="46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212202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15103-4853-C8A0-6E96-DC1FA8FAF9EA}"/>
              </a:ext>
            </a:extLst>
          </p:cNvPr>
          <p:cNvSpPr txBox="1"/>
          <p:nvPr/>
        </p:nvSpPr>
        <p:spPr>
          <a:xfrm>
            <a:off x="228600" y="-76200"/>
            <a:ext cx="866703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DJ LANCE ROCK</a:t>
            </a:r>
            <a:br>
              <a:rPr lang="en-US" sz="12000" dirty="0">
                <a:solidFill>
                  <a:srgbClr val="C00000"/>
                </a:solidFill>
                <a:latin typeface="+mn-lt"/>
              </a:rPr>
            </a:b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YO GABBA </a:t>
            </a:r>
            <a:r>
              <a:rPr lang="en-US" sz="4000" i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GABBA</a:t>
            </a: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!</a:t>
            </a:r>
            <a:endParaRPr lang="en-US" sz="120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2" name="Picture 4" descr="DJ Lance Rock | Fictional Characters Wiki | Fandom">
            <a:extLst>
              <a:ext uri="{FF2B5EF4-FFF2-40B4-BE49-F238E27FC236}">
                <a16:creationId xmlns:a16="http://schemas.microsoft.com/office/drawing/2014/main" id="{0353A6BC-A8FF-4136-FF61-5DEA93EE2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0310" y="2319730"/>
            <a:ext cx="6444566" cy="43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58296-136C-1A51-3321-42496FE055DD}"/>
              </a:ext>
            </a:extLst>
          </p:cNvPr>
          <p:cNvSpPr txBox="1"/>
          <p:nvPr/>
        </p:nvSpPr>
        <p:spPr>
          <a:xfrm>
            <a:off x="271688" y="-152400"/>
            <a:ext cx="8667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STUART</a:t>
            </a:r>
            <a:br>
              <a:rPr lang="en-US" sz="12000" dirty="0">
                <a:solidFill>
                  <a:srgbClr val="C00000"/>
                </a:solidFill>
                <a:latin typeface="+mn-lt"/>
              </a:rPr>
            </a:b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MAD TV</a:t>
            </a:r>
            <a:endParaRPr lang="en-US" sz="120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8" name="Picture 6" descr="See Stuart From &quot;Mad TV&quot; Now at 57 — Best Life">
            <a:extLst>
              <a:ext uri="{FF2B5EF4-FFF2-40B4-BE49-F238E27FC236}">
                <a16:creationId xmlns:a16="http://schemas.microsoft.com/office/drawing/2014/main" id="{4AD99AC2-108D-09E5-DEDB-13C4FA46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86038"/>
            <a:ext cx="5829300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31648-F836-9005-35EC-A04CB75AA370}"/>
              </a:ext>
            </a:extLst>
          </p:cNvPr>
          <p:cNvSpPr txBox="1"/>
          <p:nvPr/>
        </p:nvSpPr>
        <p:spPr>
          <a:xfrm>
            <a:off x="228600" y="-152400"/>
            <a:ext cx="8667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ERNESTINE</a:t>
            </a:r>
            <a:br>
              <a:rPr lang="en-US" sz="12000" dirty="0">
                <a:solidFill>
                  <a:srgbClr val="C00000"/>
                </a:solidFill>
                <a:latin typeface="+mn-lt"/>
              </a:rPr>
            </a:b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ROWAN &amp; MARTIN’S LAUGH-IN</a:t>
            </a:r>
            <a:endParaRPr lang="en-US" sz="120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2" name="Picture 2" descr="Solve Lily Tomlin as Ernestine the telephone operator in Rowan &amp; Martin's  Laugh-In that ran from 1968 to 1973. jigsaw puzzle online with 9 pieces">
            <a:extLst>
              <a:ext uri="{FF2B5EF4-FFF2-40B4-BE49-F238E27FC236}">
                <a16:creationId xmlns:a16="http://schemas.microsoft.com/office/drawing/2014/main" id="{F028C05D-CE1A-D72B-890D-766C788D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667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9FABF-B3B3-825A-A61A-89A381F8F4E6}"/>
              </a:ext>
            </a:extLst>
          </p:cNvPr>
          <p:cNvSpPr txBox="1"/>
          <p:nvPr/>
        </p:nvSpPr>
        <p:spPr>
          <a:xfrm>
            <a:off x="209073" y="-280839"/>
            <a:ext cx="86670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WANDA</a:t>
            </a:r>
            <a:br>
              <a:rPr lang="en-US" sz="12000" dirty="0">
                <a:solidFill>
                  <a:srgbClr val="C00000"/>
                </a:solidFill>
                <a:latin typeface="+mn-lt"/>
              </a:rPr>
            </a:b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 LIVING COLOR</a:t>
            </a:r>
            <a:endParaRPr lang="en-US" sz="120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 descr="Wanda....In Living Color - YouTube">
            <a:extLst>
              <a:ext uri="{FF2B5EF4-FFF2-40B4-BE49-F238E27FC236}">
                <a16:creationId xmlns:a16="http://schemas.microsoft.com/office/drawing/2014/main" id="{4A19B23F-F5FA-0B15-2416-35003777F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59257" y="2769932"/>
            <a:ext cx="4225485" cy="38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4729" y="25400"/>
            <a:ext cx="8229600" cy="7366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QUESTION # 7</a:t>
            </a:r>
            <a:b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NAME THE DECADE</a:t>
            </a:r>
            <a:b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399" cy="3813770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C00000"/>
                </a:solidFill>
              </a:rPr>
              <a:t>THE U.S. NAVAL ACADEMY IS ESTABLISHED IN ANNAPOLIS</a:t>
            </a:r>
          </a:p>
          <a:p>
            <a:pPr algn="ctr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</a:rPr>
              <a:t>THE MODERN SEWING MACHINE IS INVENTED</a:t>
            </a:r>
          </a:p>
          <a:p>
            <a:pPr algn="ctr"/>
            <a:r>
              <a:rPr lang="en-US" altLang="en-US" sz="3600" b="1" dirty="0">
                <a:solidFill>
                  <a:srgbClr val="C00000"/>
                </a:solidFill>
              </a:rPr>
              <a:t>ANESTHESIA IS USED FOR THE FIRST TIME DURING AN OPERATION</a:t>
            </a:r>
          </a:p>
          <a:p>
            <a:pPr algn="ctr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</a:rPr>
              <a:t>THE U.S. CONGRESS DECLARES THE FIRST TUESDAY AFTER THE FIRST MONDAY IN NOVEMBER AS ELECTION DAY</a:t>
            </a:r>
          </a:p>
        </p:txBody>
      </p:sp>
    </p:spTree>
    <p:extLst>
      <p:ext uri="{BB962C8B-B14F-4D97-AF65-F5344CB8AC3E}">
        <p14:creationId xmlns:p14="http://schemas.microsoft.com/office/powerpoint/2010/main" val="4285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733425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ANSWER #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93F20-B914-8F0F-C9B5-DA32CA99651E}"/>
              </a:ext>
            </a:extLst>
          </p:cNvPr>
          <p:cNvSpPr txBox="1"/>
          <p:nvPr/>
        </p:nvSpPr>
        <p:spPr>
          <a:xfrm>
            <a:off x="228600" y="533400"/>
            <a:ext cx="86868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0" dirty="0">
                <a:solidFill>
                  <a:srgbClr val="C00000"/>
                </a:solidFill>
                <a:latin typeface="+mn-lt"/>
              </a:rPr>
              <a:t>1840s</a:t>
            </a:r>
          </a:p>
        </p:txBody>
      </p:sp>
    </p:spTree>
    <p:extLst>
      <p:ext uri="{BB962C8B-B14F-4D97-AF65-F5344CB8AC3E}">
        <p14:creationId xmlns:p14="http://schemas.microsoft.com/office/powerpoint/2010/main" val="2660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8"/>
            <a:ext cx="91440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MARYLAND</a:t>
            </a:r>
            <a:endParaRPr lang="en-US" sz="42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0600" y="1295400"/>
            <a:ext cx="7162800" cy="397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900" dirty="0">
                <a:solidFill>
                  <a:schemeClr val="accent2">
                    <a:lumMod val="50000"/>
                  </a:schemeClr>
                </a:solidFill>
              </a:rPr>
              <a:t>WHAT TYPE OF INSECT IS THE BALTIMORE CHECKERSPOT, THE OFFICIAL STATE INSECT OF MARYLAND?</a:t>
            </a: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45099" y="381000"/>
            <a:ext cx="91595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32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FOOTBALL</a:t>
            </a:r>
          </a:p>
          <a:p>
            <a:pPr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4-PARTER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E4095-AD3F-4CB3-9219-CEF97A9771DF}"/>
              </a:ext>
            </a:extLst>
          </p:cNvPr>
          <p:cNvSpPr txBox="1"/>
          <p:nvPr/>
        </p:nvSpPr>
        <p:spPr>
          <a:xfrm>
            <a:off x="298580" y="1828800"/>
            <a:ext cx="891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3429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729D2-7705-7CFF-D271-DE41049E22B7}"/>
              </a:ext>
            </a:extLst>
          </p:cNvPr>
          <p:cNvSpPr txBox="1"/>
          <p:nvPr/>
        </p:nvSpPr>
        <p:spPr>
          <a:xfrm>
            <a:off x="568390" y="1687354"/>
            <a:ext cx="80072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WHICH FOUR CURRENT NFL HEAD COACHES PLAYED IN THE NFL IN </a:t>
            </a:r>
            <a:br>
              <a:rPr lang="en-US" sz="6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1990s?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8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8EDB9-BA3E-6EAA-635E-CFA267C1F971}"/>
              </a:ext>
            </a:extLst>
          </p:cNvPr>
          <p:cNvSpPr txBox="1"/>
          <p:nvPr/>
        </p:nvSpPr>
        <p:spPr>
          <a:xfrm>
            <a:off x="190499" y="685800"/>
            <a:ext cx="8763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DAN CAMPBELL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DOUG PEDERSON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JIM HARBAUGH</a:t>
            </a:r>
          </a:p>
          <a:p>
            <a:pPr marL="285750" indent="-28575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TODD BOWLES</a:t>
            </a:r>
          </a:p>
        </p:txBody>
      </p:sp>
    </p:spTree>
    <p:extLst>
      <p:ext uri="{BB962C8B-B14F-4D97-AF65-F5344CB8AC3E}">
        <p14:creationId xmlns:p14="http://schemas.microsoft.com/office/powerpoint/2010/main" val="2502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0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9</a:t>
            </a:r>
            <a:b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SCIENCE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7E54-C14C-9902-BD5B-D2EF3342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LARGEST SATELLITE IN THE SOLAR SYSTEM, WHAT LARGEST MOON OF JUPITER WAS DISCOVERED BY GALILEO IN 1610?</a:t>
            </a:r>
          </a:p>
        </p:txBody>
      </p:sp>
    </p:spTree>
    <p:extLst>
      <p:ext uri="{BB962C8B-B14F-4D97-AF65-F5344CB8AC3E}">
        <p14:creationId xmlns:p14="http://schemas.microsoft.com/office/powerpoint/2010/main" val="20616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945"/>
            <a:ext cx="8229600" cy="643855"/>
          </a:xfrm>
        </p:spPr>
        <p:txBody>
          <a:bodyPr/>
          <a:lstStyle/>
          <a:p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ANSWER #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BA647-FD77-201F-9E5F-BD1DAE3E27DA}"/>
              </a:ext>
            </a:extLst>
          </p:cNvPr>
          <p:cNvSpPr txBox="1"/>
          <p:nvPr/>
        </p:nvSpPr>
        <p:spPr>
          <a:xfrm>
            <a:off x="228600" y="533400"/>
            <a:ext cx="8686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GANYMEDE</a:t>
            </a:r>
          </a:p>
        </p:txBody>
      </p:sp>
      <p:pic>
        <p:nvPicPr>
          <p:cNvPr id="6146" name="Picture 2" descr="Spacepedia | Solar System Scope">
            <a:extLst>
              <a:ext uri="{FF2B5EF4-FFF2-40B4-BE49-F238E27FC236}">
                <a16:creationId xmlns:a16="http://schemas.microsoft.com/office/drawing/2014/main" id="{98C6D636-E9E6-5328-8287-514D1BF0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3006"/>
            <a:ext cx="9029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QUESTION # 10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-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PARTER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4887" y="1764298"/>
            <a:ext cx="71342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cap="all" dirty="0">
                <a:solidFill>
                  <a:srgbClr val="FFFF00"/>
                </a:solidFill>
                <a:latin typeface="+mn-lt"/>
              </a:rPr>
              <a:t>NAME THE THREE SONGS AND THE THEME</a:t>
            </a:r>
            <a:endParaRPr lang="en-US" sz="80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5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46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E1F0C2-07A1-FAAA-E28B-A419DEFF1371}"/>
              </a:ext>
            </a:extLst>
          </p:cNvPr>
          <p:cNvSpPr txBox="1"/>
          <p:nvPr/>
        </p:nvSpPr>
        <p:spPr>
          <a:xfrm>
            <a:off x="190500" y="5867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ALL WRITTEN BY DIANE WARREN</a:t>
            </a: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96C4B-B321-0420-2408-A206CE0469D2}"/>
              </a:ext>
            </a:extLst>
          </p:cNvPr>
          <p:cNvSpPr txBox="1"/>
          <p:nvPr/>
        </p:nvSpPr>
        <p:spPr>
          <a:xfrm>
            <a:off x="190500" y="1837479"/>
            <a:ext cx="887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“IF I COULD TURN BACK TIME” </a:t>
            </a:r>
            <a:r>
              <a:rPr lang="en-US" sz="4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-</a:t>
            </a: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616F9-1032-A9F4-BE2E-A94B58EA942F}"/>
              </a:ext>
            </a:extLst>
          </p:cNvPr>
          <p:cNvSpPr txBox="1"/>
          <p:nvPr/>
        </p:nvSpPr>
        <p:spPr>
          <a:xfrm>
            <a:off x="3681704" y="902863"/>
            <a:ext cx="1752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SONGS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42C29-1604-91E2-D340-27DD65A15ED6}"/>
              </a:ext>
            </a:extLst>
          </p:cNvPr>
          <p:cNvSpPr txBox="1"/>
          <p:nvPr/>
        </p:nvSpPr>
        <p:spPr>
          <a:xfrm>
            <a:off x="3752850" y="4932784"/>
            <a:ext cx="1752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THEME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FBFAD-15B6-B485-508B-0B2BD869F6B9}"/>
              </a:ext>
            </a:extLst>
          </p:cNvPr>
          <p:cNvSpPr txBox="1"/>
          <p:nvPr/>
        </p:nvSpPr>
        <p:spPr>
          <a:xfrm>
            <a:off x="495300" y="2682568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“I DON’T WANT TO MISS A THING” </a:t>
            </a:r>
            <a:r>
              <a:rPr lang="en-US" sz="4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-</a:t>
            </a:r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AEROSMITH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F1DF1-838C-D423-771E-5D3A89EBBA08}"/>
              </a:ext>
            </a:extLst>
          </p:cNvPr>
          <p:cNvSpPr txBox="1"/>
          <p:nvPr/>
        </p:nvSpPr>
        <p:spPr>
          <a:xfrm>
            <a:off x="133350" y="4036179"/>
            <a:ext cx="887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“RHYTHM OF THE NIGHT” </a:t>
            </a:r>
            <a:r>
              <a:rPr lang="en-US" sz="40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-</a:t>
            </a: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 DEBARGE</a:t>
            </a:r>
          </a:p>
        </p:txBody>
      </p:sp>
    </p:spTree>
    <p:extLst>
      <p:ext uri="{BB962C8B-B14F-4D97-AF65-F5344CB8AC3E}">
        <p14:creationId xmlns:p14="http://schemas.microsoft.com/office/powerpoint/2010/main" val="17158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5" y="304800"/>
            <a:ext cx="9124025" cy="1488806"/>
          </a:xfrm>
          <a:noFill/>
          <a:ln>
            <a:noFill/>
          </a:ln>
        </p:spPr>
        <p:txBody>
          <a:bodyPr/>
          <a:lstStyle/>
          <a:p>
            <a:r>
              <a:rPr lang="en-US" sz="11500" dirty="0">
                <a:ln w="38100">
                  <a:solidFill>
                    <a:srgbClr val="0070C0"/>
                  </a:solidFill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 w="3810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>
              <a:ln w="38100">
                <a:solidFill>
                  <a:prstClr val="black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4214-7579-4497-A47E-73692B19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24600"/>
            <a:ext cx="27432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859FA6-A85F-4242-988B-2947D954B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8737" y="6400800"/>
            <a:ext cx="304801" cy="3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F3A4DF-EA03-FBCB-4DFF-6D50E1B10E3B}"/>
              </a:ext>
            </a:extLst>
          </p:cNvPr>
          <p:cNvSpPr txBox="1">
            <a:spLocks/>
          </p:cNvSpPr>
          <p:nvPr/>
        </p:nvSpPr>
        <p:spPr bwMode="auto">
          <a:xfrm>
            <a:off x="6586492" y="6324599"/>
            <a:ext cx="2743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b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@triviamaryland</a:t>
            </a: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897" y="152400"/>
            <a:ext cx="8155172" cy="9906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11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SOCIAL MEDIA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458199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850" b="1" dirty="0">
                <a:solidFill>
                  <a:srgbClr val="FFFF00"/>
                </a:solidFill>
              </a:rPr>
              <a:t>THE FIFTH</a:t>
            </a:r>
            <a:r>
              <a:rPr lang="en-US" sz="5850" b="1" i="1" dirty="0">
                <a:solidFill>
                  <a:srgbClr val="FFFF00"/>
                </a:solidFill>
              </a:rPr>
              <a:t>-</a:t>
            </a:r>
            <a:r>
              <a:rPr lang="en-US" sz="5850" b="1" dirty="0">
                <a:solidFill>
                  <a:srgbClr val="FFFF00"/>
                </a:solidFill>
              </a:rPr>
              <a:t>MOST RETWEETED TWEET OF ALL TIME WAS POSTED ON AUGUST 28, 2020, ANNOUNCING WHAT CELEBRITY’S DEATH?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479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228" y="-304800"/>
            <a:ext cx="8382000" cy="6858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ANSWER # 11</a:t>
            </a:r>
            <a:endParaRPr lang="en-US" sz="4200" b="1" dirty="0">
              <a:solidFill>
                <a:schemeClr val="accent6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5AEDE-3756-F899-91C5-FB4E854FD3F4}"/>
              </a:ext>
            </a:extLst>
          </p:cNvPr>
          <p:cNvSpPr txBox="1"/>
          <p:nvPr/>
        </p:nvSpPr>
        <p:spPr>
          <a:xfrm>
            <a:off x="0" y="55608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+mn-lt"/>
              </a:rPr>
              <a:t>CHADWICK BOSEMAN</a:t>
            </a:r>
          </a:p>
        </p:txBody>
      </p:sp>
      <p:pic>
        <p:nvPicPr>
          <p:cNvPr id="1026" name="Picture 2" descr="Chadwick Boseman's final Twitter post announcing his death is the most  retweeted of 2020">
            <a:extLst>
              <a:ext uri="{FF2B5EF4-FFF2-40B4-BE49-F238E27FC236}">
                <a16:creationId xmlns:a16="http://schemas.microsoft.com/office/drawing/2014/main" id="{C9B5E770-1EC5-56F4-EC9F-22CF6F6CA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t="20371" r="21667" b="2592"/>
          <a:stretch/>
        </p:blipFill>
        <p:spPr bwMode="auto">
          <a:xfrm>
            <a:off x="2895600" y="3778156"/>
            <a:ext cx="3673038" cy="28670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" y="381000"/>
            <a:ext cx="9144000" cy="457200"/>
          </a:xfrm>
        </p:spPr>
        <p:txBody>
          <a:bodyPr/>
          <a:lstStyle/>
          <a:p>
            <a:pPr>
              <a:defRPr/>
            </a:pP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35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U.S. STATES</a:t>
            </a:r>
            <a:br>
              <a:rPr lang="en-US" sz="35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5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PARTER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62E7C-0109-D46F-8A6A-2212CDE05555}"/>
              </a:ext>
            </a:extLst>
          </p:cNvPr>
          <p:cNvSpPr txBox="1"/>
          <p:nvPr/>
        </p:nvSpPr>
        <p:spPr>
          <a:xfrm>
            <a:off x="228600" y="1687354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ALPHABETICALLY, WHAT WERE THE FIRST AND LAST STATES TO JOIN THE UNION IN THE </a:t>
            </a:r>
            <a:br>
              <a:rPr lang="en-US" sz="6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19</a:t>
            </a:r>
            <a:r>
              <a:rPr lang="en-US" sz="6600" baseline="30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CENTURY?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5028A-4897-CD13-1E16-E6C9F8CE3E78}"/>
              </a:ext>
            </a:extLst>
          </p:cNvPr>
          <p:cNvSpPr txBox="1"/>
          <p:nvPr/>
        </p:nvSpPr>
        <p:spPr>
          <a:xfrm>
            <a:off x="1555" y="5334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BUTTERFLY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United States Clip Art by Phillip Martin, State Insect of Maryland -  Baltimore Checkerpot Butterfly">
            <a:extLst>
              <a:ext uri="{FF2B5EF4-FFF2-40B4-BE49-F238E27FC236}">
                <a16:creationId xmlns:a16="http://schemas.microsoft.com/office/drawing/2014/main" id="{B35E7215-7711-DD6A-9C77-6D68C629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733800" cy="337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0" y="782319"/>
            <a:ext cx="44144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0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5BF9B-4A81-5B4B-F1C1-3E330CF8E6B3}"/>
              </a:ext>
            </a:extLst>
          </p:cNvPr>
          <p:cNvSpPr txBox="1"/>
          <p:nvPr/>
        </p:nvSpPr>
        <p:spPr>
          <a:xfrm>
            <a:off x="228600" y="609600"/>
            <a:ext cx="86868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5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ALABAMA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5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WYOMING</a:t>
            </a:r>
          </a:p>
        </p:txBody>
      </p:sp>
      <p:pic>
        <p:nvPicPr>
          <p:cNvPr id="1026" name="Picture 2" descr="Flag of Alabama - Wikipedia">
            <a:extLst>
              <a:ext uri="{FF2B5EF4-FFF2-40B4-BE49-F238E27FC236}">
                <a16:creationId xmlns:a16="http://schemas.microsoft.com/office/drawing/2014/main" id="{0AF94828-A594-6EAA-02EA-7D229AEB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8261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yoming State Flag">
            <a:extLst>
              <a:ext uri="{FF2B5EF4-FFF2-40B4-BE49-F238E27FC236}">
                <a16:creationId xmlns:a16="http://schemas.microsoft.com/office/drawing/2014/main" id="{F2199D06-FBCB-8874-ADF9-B5430CA6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67" y="478261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0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8382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bg1"/>
                </a:solidFill>
                <a:cs typeface="Arial" charset="0"/>
              </a:rPr>
              <a:t>QUESTION # 13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chemeClr val="bg1"/>
                </a:solidFill>
                <a:cs typeface="Arial" charset="0"/>
              </a:rPr>
              <a:t>VOCABULARY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endParaRPr lang="en-US" sz="4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900" b="1" dirty="0">
                <a:solidFill>
                  <a:srgbClr val="FFFF00"/>
                </a:solidFill>
              </a:rPr>
              <a:t>THE LATIN WORD FOR CUTTLEFISH, IN PHOTOGRAPHY, WHAT COLOR TONE CONVEYS NOSTALGIA?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0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457057" cy="762000"/>
          </a:xfrm>
        </p:spPr>
        <p:txBody>
          <a:bodyPr/>
          <a:lstStyle/>
          <a:p>
            <a:br>
              <a:rPr lang="en-US" sz="4200" b="1" dirty="0">
                <a:solidFill>
                  <a:srgbClr val="FF0000"/>
                </a:solidFill>
                <a:cs typeface="Arial" charset="0"/>
              </a:rPr>
            </a:br>
            <a:r>
              <a:rPr lang="en-US" sz="4200" b="1" dirty="0">
                <a:solidFill>
                  <a:schemeClr val="bg1"/>
                </a:solidFill>
                <a:cs typeface="Arial" charset="0"/>
              </a:rPr>
              <a:t>ANSWER #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0D65E-5FAC-91D7-B94E-838CCDB188DB}"/>
              </a:ext>
            </a:extLst>
          </p:cNvPr>
          <p:cNvSpPr txBox="1"/>
          <p:nvPr/>
        </p:nvSpPr>
        <p:spPr>
          <a:xfrm>
            <a:off x="0" y="32298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+mn-lt"/>
              </a:rPr>
              <a:t>SEPIA</a:t>
            </a:r>
            <a:endParaRPr lang="en-US" sz="8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76" name="Picture 4" descr="What is Sepia Tone Photography — How It Works &amp; Why Use It">
            <a:extLst>
              <a:ext uri="{FF2B5EF4-FFF2-40B4-BE49-F238E27FC236}">
                <a16:creationId xmlns:a16="http://schemas.microsoft.com/office/drawing/2014/main" id="{BEEB197E-DABE-3ACA-D4A6-A60E6B936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b="11430"/>
          <a:stretch/>
        </p:blipFill>
        <p:spPr bwMode="auto">
          <a:xfrm>
            <a:off x="914400" y="3422780"/>
            <a:ext cx="7391400" cy="326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457200"/>
          </a:xfrm>
        </p:spPr>
        <p:txBody>
          <a:bodyPr/>
          <a:lstStyle/>
          <a:p>
            <a:pPr>
              <a:defRPr/>
            </a:pPr>
            <a:br>
              <a:rPr lang="en-US" sz="35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BOOKS &amp; AUTHORS</a:t>
            </a:r>
            <a:b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en-US" sz="35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PARTER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723900" y="1676400"/>
            <a:ext cx="7696200" cy="206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50" b="1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  <a:t>WHAT TWO SIMILARLY</a:t>
            </a:r>
            <a:r>
              <a:rPr lang="en-US" altLang="en-US" sz="5450" b="1" i="1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  <a:t>-</a:t>
            </a:r>
            <a:r>
              <a:rPr lang="en-US" altLang="en-US" sz="5450" b="1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  <a:t>TITLED BOOKS WRITTEN BY COLLEEN HOOVER REACHED #1 ON THE </a:t>
            </a:r>
            <a:r>
              <a:rPr lang="en-US" altLang="en-US" sz="5450" b="1" u="sng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  <a:t>NEW YORK TIMES</a:t>
            </a:r>
            <a:r>
              <a:rPr lang="en-US" altLang="en-US" sz="5450" b="1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  <a:t> BESTSELLER LIST IN 2023?</a:t>
            </a:r>
          </a:p>
        </p:txBody>
      </p:sp>
    </p:spTree>
    <p:extLst>
      <p:ext uri="{BB962C8B-B14F-4D97-AF65-F5344CB8AC3E}">
        <p14:creationId xmlns:p14="http://schemas.microsoft.com/office/powerpoint/2010/main" val="3115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21447" y="0"/>
            <a:ext cx="43011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</a:p>
        </p:txBody>
      </p:sp>
      <p:pic>
        <p:nvPicPr>
          <p:cNvPr id="1026" name="Picture 2" descr="It Starts with Us by Colleen Hoover (ebook)">
            <a:extLst>
              <a:ext uri="{FF2B5EF4-FFF2-40B4-BE49-F238E27FC236}">
                <a16:creationId xmlns:a16="http://schemas.microsoft.com/office/drawing/2014/main" id="{DDD1ABED-27F6-FD0E-B103-146EDA9B0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647" y="914400"/>
            <a:ext cx="3657600" cy="57607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een Hoover Combo: It Ends With Us and Ugly Love Niger | Ubuy">
            <a:extLst>
              <a:ext uri="{FF2B5EF4-FFF2-40B4-BE49-F238E27FC236}">
                <a16:creationId xmlns:a16="http://schemas.microsoft.com/office/drawing/2014/main" id="{8CD81259-7FA8-612C-A516-1364A0DC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9519" y="914400"/>
            <a:ext cx="3676459" cy="57607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THEATRE</a:t>
            </a:r>
            <a:endParaRPr lang="en-US" sz="42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rgbClr val="C00000"/>
                </a:solidFill>
              </a:rPr>
              <a:t>RECEIVING THIRTEEN NOMINATIONS AT THIS YEAR’S TONY AWARDS, </a:t>
            </a:r>
            <a:r>
              <a:rPr lang="en-US" sz="5900" b="1" i="1" dirty="0">
                <a:solidFill>
                  <a:srgbClr val="C00000"/>
                </a:solidFill>
              </a:rPr>
              <a:t>HELL’S KITCHEN </a:t>
            </a:r>
            <a:r>
              <a:rPr lang="en-US" sz="5900" b="1" dirty="0">
                <a:solidFill>
                  <a:srgbClr val="C00000"/>
                </a:solidFill>
              </a:rPr>
              <a:t>IS A MUSICAL BASED ON THE LIFE OF WHAT SINGER?</a:t>
            </a:r>
          </a:p>
        </p:txBody>
      </p:sp>
    </p:spTree>
    <p:extLst>
      <p:ext uri="{BB962C8B-B14F-4D97-AF65-F5344CB8AC3E}">
        <p14:creationId xmlns:p14="http://schemas.microsoft.com/office/powerpoint/2010/main" val="334570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64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AA23E-3127-5600-BC7E-F9D734ADA2CA}"/>
              </a:ext>
            </a:extLst>
          </p:cNvPr>
          <p:cNvSpPr txBox="1"/>
          <p:nvPr/>
        </p:nvSpPr>
        <p:spPr>
          <a:xfrm>
            <a:off x="228600" y="533400"/>
            <a:ext cx="868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+mn-lt"/>
              </a:rPr>
              <a:t>ALICIA KEYS</a:t>
            </a:r>
          </a:p>
        </p:txBody>
      </p:sp>
      <p:pic>
        <p:nvPicPr>
          <p:cNvPr id="4" name="Picture 2" descr="Hell's Kitchen">
            <a:extLst>
              <a:ext uri="{FF2B5EF4-FFF2-40B4-BE49-F238E27FC236}">
                <a16:creationId xmlns:a16="http://schemas.microsoft.com/office/drawing/2014/main" id="{07658E95-8BA8-B9E5-D2AC-246FF7FFF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2590800"/>
            <a:ext cx="7162800" cy="408346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C222B-B57C-03AD-25EB-41C41B35D94D}"/>
              </a:ext>
            </a:extLst>
          </p:cNvPr>
          <p:cNvSpPr txBox="1"/>
          <p:nvPr/>
        </p:nvSpPr>
        <p:spPr>
          <a:xfrm>
            <a:off x="1219200" y="16764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NAME THE 1995 NEWSMAKERS</a:t>
            </a:r>
          </a:p>
        </p:txBody>
      </p:sp>
      <p:pic>
        <p:nvPicPr>
          <p:cNvPr id="2" name="Picture 2" descr="Louis Farrakhan | Southern Poverty Law Center">
            <a:extLst>
              <a:ext uri="{FF2B5EF4-FFF2-40B4-BE49-F238E27FC236}">
                <a16:creationId xmlns:a16="http://schemas.microsoft.com/office/drawing/2014/main" id="{2605C7FF-8332-EC89-7E3E-0F7507ED8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64406"/>
            <a:ext cx="8763000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rcia Clark on O.J. Simpson Trial: “I Know We Made Mistakes — We Were Not  Perfect”">
            <a:extLst>
              <a:ext uri="{FF2B5EF4-FFF2-40B4-BE49-F238E27FC236}">
                <a16:creationId xmlns:a16="http://schemas.microsoft.com/office/drawing/2014/main" id="{5357A4DA-FDC9-35D5-8F14-E7E785F4C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7424" y="117722"/>
            <a:ext cx="6276490" cy="65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mothy McVeigh's defense attorney recalls meeting Oklahoma City bomber in  new doc: 'He wasn't completely nuts' | Fox News">
            <a:extLst>
              <a:ext uri="{FF2B5EF4-FFF2-40B4-BE49-F238E27FC236}">
                <a16:creationId xmlns:a16="http://schemas.microsoft.com/office/drawing/2014/main" id="{1312956C-D002-5357-EC90-6D67DB59A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2858" y="100509"/>
            <a:ext cx="6656979" cy="66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ristopher Reeve – Movies, Bio and Lists on MUBI">
            <a:extLst>
              <a:ext uri="{FF2B5EF4-FFF2-40B4-BE49-F238E27FC236}">
                <a16:creationId xmlns:a16="http://schemas.microsoft.com/office/drawing/2014/main" id="{C2EF8AA1-0C12-BA0E-5811-377237F1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47" y="105281"/>
            <a:ext cx="5580848" cy="66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ob Packwood - Public Apology Central">
            <a:extLst>
              <a:ext uri="{FF2B5EF4-FFF2-40B4-BE49-F238E27FC236}">
                <a16:creationId xmlns:a16="http://schemas.microsoft.com/office/drawing/2014/main" id="{837195AC-8D22-0C20-F150-7FF15435A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3" y="152400"/>
            <a:ext cx="8631594" cy="64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52400"/>
            <a:ext cx="8686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LOUIS FARRAKHAN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 descr="Louis Farrakhan | Southern Poverty Law Center">
            <a:extLst>
              <a:ext uri="{FF2B5EF4-FFF2-40B4-BE49-F238E27FC236}">
                <a16:creationId xmlns:a16="http://schemas.microsoft.com/office/drawing/2014/main" id="{B7D2514A-7604-7AA7-7D49-9D099C02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" y="1676400"/>
            <a:ext cx="826346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73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>
                <a:cs typeface="Arial" panose="020B0604020202020204" pitchFamily="34" charset="0"/>
              </a:rPr>
            </a:br>
            <a:br>
              <a:rPr lang="en-US" altLang="en-US" sz="4800" b="1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B96396-2C2D-E85E-2E0D-D4D4782F1193}"/>
              </a:ext>
            </a:extLst>
          </p:cNvPr>
          <p:cNvSpPr txBox="1">
            <a:spLocks/>
          </p:cNvSpPr>
          <p:nvPr/>
        </p:nvSpPr>
        <p:spPr bwMode="auto">
          <a:xfrm>
            <a:off x="189237" y="137401"/>
            <a:ext cx="8686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960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MARCIA CLARK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0" name="Picture 2" descr="Marcia Clark on O.J. Simpson Trial: “I Know We Made Mistakes — We Were Not  Perfect”">
            <a:extLst>
              <a:ext uri="{FF2B5EF4-FFF2-40B4-BE49-F238E27FC236}">
                <a16:creationId xmlns:a16="http://schemas.microsoft.com/office/drawing/2014/main" id="{602CF4F7-DF4B-4280-4DAE-91372403B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486" y="1676400"/>
            <a:ext cx="4705027" cy="49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057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3368" y="13996"/>
            <a:ext cx="8657264" cy="1143000"/>
          </a:xfrm>
        </p:spPr>
        <p:txBody>
          <a:bodyPr/>
          <a:lstStyle/>
          <a:p>
            <a:br>
              <a:rPr lang="en-US" sz="4200" b="1" dirty="0">
                <a:solidFill>
                  <a:srgbClr val="006600"/>
                </a:solidFill>
                <a:cs typeface="Arial" charset="0"/>
              </a:rPr>
            </a:b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QUESTION # 2</a:t>
            </a:r>
            <a:br>
              <a:rPr lang="en-US" sz="3600" b="1" dirty="0">
                <a:solidFill>
                  <a:srgbClr val="006600"/>
                </a:solidFill>
                <a:cs typeface="Arial" charset="0"/>
              </a:rPr>
            </a:b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THE OSCARS</a:t>
            </a:r>
            <a:br>
              <a:rPr lang="en-US" sz="3600" b="1" dirty="0">
                <a:solidFill>
                  <a:srgbClr val="006600"/>
                </a:solidFill>
                <a:cs typeface="Arial" charset="0"/>
              </a:rPr>
            </a:b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3</a:t>
            </a:r>
            <a:r>
              <a:rPr lang="en-US" sz="3600" b="1" i="1" dirty="0">
                <a:solidFill>
                  <a:srgbClr val="006600"/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rgbClr val="006600"/>
                </a:solidFill>
                <a:cs typeface="Arial" charset="0"/>
              </a:rPr>
              <a:t>PARTER</a:t>
            </a:r>
            <a:endParaRPr lang="en-US" sz="330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85EC0-4BAD-F0D2-C013-5E40AA097187}"/>
              </a:ext>
            </a:extLst>
          </p:cNvPr>
          <p:cNvSpPr txBox="1"/>
          <p:nvPr/>
        </p:nvSpPr>
        <p:spPr>
          <a:xfrm>
            <a:off x="152400" y="17526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INCLUDING BOTH FIRST AND LAST NAME, WHAT THREE LIVING OSCAR</a:t>
            </a:r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WINNING ACTRESSES HAVE A NAME THAT CONTAINS ALL FIVE STANDARD VOWELS?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4EBB1A-1360-5AD9-D1D1-0CFD2159531B}"/>
              </a:ext>
            </a:extLst>
          </p:cNvPr>
          <p:cNvSpPr txBox="1">
            <a:spLocks/>
          </p:cNvSpPr>
          <p:nvPr/>
        </p:nvSpPr>
        <p:spPr bwMode="auto">
          <a:xfrm>
            <a:off x="228600" y="157617"/>
            <a:ext cx="8686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TIMOTHY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McVEIGH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3074" name="Picture 2" descr="Timothy McVeigh's defense attorney recalls meeting Oklahoma City bomber in  new doc: 'He wasn't completely nuts' | Fox News">
            <a:extLst>
              <a:ext uri="{FF2B5EF4-FFF2-40B4-BE49-F238E27FC236}">
                <a16:creationId xmlns:a16="http://schemas.microsoft.com/office/drawing/2014/main" id="{301C9194-5187-7519-81C0-4663D1E1E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7559" y="1643191"/>
            <a:ext cx="5048882" cy="50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77304"/>
      </p:ext>
    </p:extLst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937A32-C3F3-D2BD-89AB-4F057F8CA7EA}"/>
              </a:ext>
            </a:extLst>
          </p:cNvPr>
          <p:cNvSpPr txBox="1">
            <a:spLocks/>
          </p:cNvSpPr>
          <p:nvPr/>
        </p:nvSpPr>
        <p:spPr bwMode="auto">
          <a:xfrm>
            <a:off x="170817" y="32545"/>
            <a:ext cx="8802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75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CHRISTOPHER REEVE</a:t>
            </a:r>
            <a:endParaRPr lang="en-US" sz="7500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4098" name="Picture 2" descr="Christopher Reeve – Movies, Bio and Lists on MUBI">
            <a:extLst>
              <a:ext uri="{FF2B5EF4-FFF2-40B4-BE49-F238E27FC236}">
                <a16:creationId xmlns:a16="http://schemas.microsoft.com/office/drawing/2014/main" id="{186D24A3-06FF-08A3-A652-9EA4086F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524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94636"/>
      </p:ext>
    </p:extLst>
  </p:cSld>
  <p:clrMapOvr>
    <a:masterClrMapping/>
  </p:clrMapOvr>
  <p:transition spd="slow">
    <p:push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9CEC3A-27B6-4311-CA84-BD7E70D73705}"/>
              </a:ext>
            </a:extLst>
          </p:cNvPr>
          <p:cNvSpPr txBox="1">
            <a:spLocks/>
          </p:cNvSpPr>
          <p:nvPr/>
        </p:nvSpPr>
        <p:spPr bwMode="auto">
          <a:xfrm>
            <a:off x="228600" y="166948"/>
            <a:ext cx="8686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BOB PACKWOOD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5122" name="Picture 2" descr="Bob Packwood - Public Apology Central">
            <a:extLst>
              <a:ext uri="{FF2B5EF4-FFF2-40B4-BE49-F238E27FC236}">
                <a16:creationId xmlns:a16="http://schemas.microsoft.com/office/drawing/2014/main" id="{3133C55E-62DB-EBE3-B040-A68D209C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644733" cy="49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74907"/>
      </p:ext>
    </p:extLst>
  </p:cSld>
  <p:clrMapOvr>
    <a:masterClrMapping/>
  </p:clrMapOvr>
  <p:transition spd="slow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3048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17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THE HUMAN BODY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80010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rgbClr val="002060"/>
                </a:solidFill>
              </a:rPr>
              <a:t>THE MOUNT OF APOLLO, THE MOUNT OF THE MOON, AND THE GIRDLE OF VENUS ARE ALL LOCATED ON WHAT PART OF THE BODY?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7620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17</a:t>
            </a:r>
          </a:p>
        </p:txBody>
      </p:sp>
      <p:sp>
        <p:nvSpPr>
          <p:cNvPr id="4" name="AutoShape 4" descr="What is a squall line? © Alamy">
            <a:extLst>
              <a:ext uri="{FF2B5EF4-FFF2-40B4-BE49-F238E27FC236}">
                <a16:creationId xmlns:a16="http://schemas.microsoft.com/office/drawing/2014/main" id="{DBFB1F83-112D-1764-F179-A8E4E5EFA9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6" name="Picture 2" descr="Palm hands PNG, hand image free transparent image download, size: 390x460px">
            <a:extLst>
              <a:ext uri="{FF2B5EF4-FFF2-40B4-BE49-F238E27FC236}">
                <a16:creationId xmlns:a16="http://schemas.microsoft.com/office/drawing/2014/main" id="{9EC6055B-9D7B-269A-CE4E-7A0F4F2B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394086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5D6C0-1D5C-12AA-49C2-144A1DB24731}"/>
              </a:ext>
            </a:extLst>
          </p:cNvPr>
          <p:cNvSpPr txBox="1"/>
          <p:nvPr/>
        </p:nvSpPr>
        <p:spPr>
          <a:xfrm>
            <a:off x="0" y="12189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002060"/>
                </a:solidFill>
                <a:latin typeface="+mn-lt"/>
              </a:rPr>
              <a:t>HAND</a:t>
            </a:r>
            <a:endParaRPr lang="en-US" sz="66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11430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QUESTION # 18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TOYS &amp; GAMES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3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PARTER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B9E62-29FB-E56F-B32F-5D6F99762109}"/>
              </a:ext>
            </a:extLst>
          </p:cNvPr>
          <p:cNvSpPr txBox="1"/>
          <p:nvPr/>
        </p:nvSpPr>
        <p:spPr>
          <a:xfrm>
            <a:off x="266700" y="1797698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NAME THE TOYS BASED ON THEIR SLOGAN AND THE YEAR THEY WERE ORIGINALLY SOLD IN THE U.S.: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A6F2E-4020-171A-AB11-4E4BA6B3341B}"/>
              </a:ext>
            </a:extLst>
          </p:cNvPr>
          <p:cNvSpPr txBox="1"/>
          <p:nvPr/>
        </p:nvSpPr>
        <p:spPr>
          <a:xfrm>
            <a:off x="152400" y="363384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NOW YOU’RE PLAYING WITH POWER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PORTABLE POWER (1989)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C0212-C1DD-B4C0-2F43-B529371DD90B}"/>
              </a:ext>
            </a:extLst>
          </p:cNvPr>
          <p:cNvSpPr txBox="1"/>
          <p:nvPr/>
        </p:nvSpPr>
        <p:spPr>
          <a:xfrm>
            <a:off x="494414" y="4885473"/>
            <a:ext cx="819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+mn-lt"/>
              </a:rPr>
              <a:t>FUN TO PLAY WITH, NOT TO EAT (1956)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1F60F-7DF4-A434-9591-8B30E29EB8E9}"/>
              </a:ext>
            </a:extLst>
          </p:cNvPr>
          <p:cNvSpPr txBox="1"/>
          <p:nvPr/>
        </p:nvSpPr>
        <p:spPr>
          <a:xfrm>
            <a:off x="381000" y="5562600"/>
            <a:ext cx="819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6600"/>
                </a:solidFill>
                <a:latin typeface="+mn-lt"/>
              </a:rPr>
              <a:t>THE GIRLS WITH A PASSION FOR FASHION (2001)</a:t>
            </a:r>
          </a:p>
        </p:txBody>
      </p:sp>
    </p:spTree>
    <p:extLst>
      <p:ext uri="{BB962C8B-B14F-4D97-AF65-F5344CB8AC3E}">
        <p14:creationId xmlns:p14="http://schemas.microsoft.com/office/powerpoint/2010/main" val="30860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555" y="381000"/>
            <a:ext cx="9144000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ANSWER # 18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02CB9-615D-8039-4D97-838E942CACCA}"/>
              </a:ext>
            </a:extLst>
          </p:cNvPr>
          <p:cNvSpPr txBox="1"/>
          <p:nvPr/>
        </p:nvSpPr>
        <p:spPr>
          <a:xfrm>
            <a:off x="-1556" y="777776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NOW YOU’RE PLAYING WITH POWER </a:t>
            </a:r>
            <a:r>
              <a:rPr lang="en-US" sz="4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PORTABLE POWER (1989) - </a:t>
            </a:r>
            <a:r>
              <a:rPr lang="en-US" sz="4800" dirty="0">
                <a:solidFill>
                  <a:srgbClr val="FF0000"/>
                </a:solidFill>
                <a:latin typeface="+mn-lt"/>
              </a:rPr>
              <a:t>GAMEBOY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E3043-CC7A-62CB-50A0-9E28B714248B}"/>
              </a:ext>
            </a:extLst>
          </p:cNvPr>
          <p:cNvSpPr txBox="1"/>
          <p:nvPr/>
        </p:nvSpPr>
        <p:spPr>
          <a:xfrm>
            <a:off x="-1555" y="3348024"/>
            <a:ext cx="91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FUN TO PLAY WITH, NOT TO EAT (1956) - </a:t>
            </a:r>
            <a:r>
              <a:rPr lang="en-US" sz="4800" dirty="0">
                <a:solidFill>
                  <a:srgbClr val="FF0000"/>
                </a:solidFill>
                <a:latin typeface="+mn-lt"/>
              </a:rPr>
              <a:t>PLAY DOH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B1E64-7864-90E9-8EA6-66CF348B5835}"/>
              </a:ext>
            </a:extLst>
          </p:cNvPr>
          <p:cNvSpPr txBox="1"/>
          <p:nvPr/>
        </p:nvSpPr>
        <p:spPr>
          <a:xfrm>
            <a:off x="-1555" y="5105400"/>
            <a:ext cx="91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GIRLS WITH A PASSION FOR FASHION (2001) - </a:t>
            </a:r>
            <a:r>
              <a:rPr lang="en-US" sz="4800" dirty="0">
                <a:solidFill>
                  <a:srgbClr val="FF0000"/>
                </a:solidFill>
                <a:latin typeface="+mn-lt"/>
              </a:rPr>
              <a:t>BRATZ</a:t>
            </a:r>
          </a:p>
        </p:txBody>
      </p:sp>
    </p:spTree>
    <p:extLst>
      <p:ext uri="{BB962C8B-B14F-4D97-AF65-F5344CB8AC3E}">
        <p14:creationId xmlns:p14="http://schemas.microsoft.com/office/powerpoint/2010/main" val="256728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QUESTION # 19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COLLEGES &amp; UNIVERSITIES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4342"/>
            <a:ext cx="8534400" cy="4705804"/>
          </a:xfrm>
        </p:spPr>
        <p:txBody>
          <a:bodyPr/>
          <a:lstStyle/>
          <a:p>
            <a:pPr marL="0" indent="0" algn="ctr">
              <a:buNone/>
            </a:pPr>
            <a:r>
              <a:rPr lang="en-US" sz="5700" b="1" dirty="0">
                <a:solidFill>
                  <a:srgbClr val="FFFF00"/>
                </a:solidFill>
              </a:rPr>
              <a:t>FOUNDED IN 1875, THE MISSION OF WHAT UNIVERSITY IS TO ASSIST INDIVIDUALS IN THEIR QUEST FOR PERFECTION AND ETERNAL LIFE?</a:t>
            </a: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ANSWER # 19</a:t>
            </a:r>
          </a:p>
        </p:txBody>
      </p:sp>
      <p:sp>
        <p:nvSpPr>
          <p:cNvPr id="3" name="AutoShape 2" descr="Legend of the Pillars of Hercules on Gibraltar">
            <a:extLst>
              <a:ext uri="{FF2B5EF4-FFF2-40B4-BE49-F238E27FC236}">
                <a16:creationId xmlns:a16="http://schemas.microsoft.com/office/drawing/2014/main" id="{99ABE60B-8D9D-A160-7CCE-B753E958D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194" name="Picture 2" descr="BYU Logo and symbol, meaning, history, PNG, brand">
            <a:extLst>
              <a:ext uri="{FF2B5EF4-FFF2-40B4-BE49-F238E27FC236}">
                <a16:creationId xmlns:a16="http://schemas.microsoft.com/office/drawing/2014/main" id="{E7C1B8FD-4B4A-BC62-AE5E-4CEAE817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2975"/>
            <a:ext cx="8839200" cy="497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br>
              <a:rPr lang="en-US" altLang="en-US" sz="3200" b="1" dirty="0"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MOVIES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7545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5400" b="1" dirty="0">
                <a:solidFill>
                  <a:srgbClr val="FFFF00"/>
                </a:solidFill>
              </a:rPr>
              <a:t>WHO WAS THE FIRST ACTOR NOMINATED FOR A BEST ACTOR OSCAR FOR PORTRAYING ANOTHER BEST </a:t>
            </a: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>
                <a:solidFill>
                  <a:srgbClr val="FFFF00"/>
                </a:solidFill>
              </a:rPr>
              <a:t>ACTOR NOMINEE?</a:t>
            </a:r>
          </a:p>
        </p:txBody>
      </p:sp>
    </p:spTree>
    <p:extLst>
      <p:ext uri="{BB962C8B-B14F-4D97-AF65-F5344CB8AC3E}">
        <p14:creationId xmlns:p14="http://schemas.microsoft.com/office/powerpoint/2010/main" val="3651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4000" b="1" dirty="0">
                <a:solidFill>
                  <a:srgbClr val="006600"/>
                </a:solidFill>
                <a:cs typeface="Arial" charset="0"/>
              </a:rPr>
              <a:t>ANSWER #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F5BD0-2087-22C1-8D60-D7F1789ADADA}"/>
              </a:ext>
            </a:extLst>
          </p:cNvPr>
          <p:cNvSpPr txBox="1"/>
          <p:nvPr/>
        </p:nvSpPr>
        <p:spPr>
          <a:xfrm>
            <a:off x="304800" y="641238"/>
            <a:ext cx="685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7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JULIA ROBERTS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7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JULIANNE MOORE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7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ANJELICA HUSTON</a:t>
            </a:r>
          </a:p>
        </p:txBody>
      </p:sp>
      <p:pic>
        <p:nvPicPr>
          <p:cNvPr id="2" name="Picture 2" descr="Academy Awards PNG, the Oscars PNG transparent image download, size:  3465x4200px">
            <a:extLst>
              <a:ext uri="{FF2B5EF4-FFF2-40B4-BE49-F238E27FC236}">
                <a16:creationId xmlns:a16="http://schemas.microsoft.com/office/drawing/2014/main" id="{29701C44-852B-0855-1ABB-C7DB98F42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t="1112" r="23920" b="1760"/>
          <a:stretch/>
        </p:blipFill>
        <p:spPr bwMode="auto">
          <a:xfrm>
            <a:off x="6934200" y="1873362"/>
            <a:ext cx="2021431" cy="49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77863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20</a:t>
            </a:r>
          </a:p>
        </p:txBody>
      </p:sp>
      <p:sp>
        <p:nvSpPr>
          <p:cNvPr id="2" name="AutoShape 2" descr="Image result for surgeon's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urgeon's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677A0-DD36-95B7-E298-07476FE8A3C3}"/>
              </a:ext>
            </a:extLst>
          </p:cNvPr>
          <p:cNvSpPr txBox="1"/>
          <p:nvPr/>
        </p:nvSpPr>
        <p:spPr>
          <a:xfrm>
            <a:off x="152400" y="685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+mn-lt"/>
              </a:rPr>
              <a:t>ROBERT DOWNEY, JR.</a:t>
            </a:r>
            <a:br>
              <a:rPr lang="en-US" sz="7200" dirty="0">
                <a:solidFill>
                  <a:srgbClr val="FFFF00"/>
                </a:solidFill>
                <a:latin typeface="+mn-lt"/>
              </a:rPr>
            </a:br>
            <a:r>
              <a:rPr lang="en-US" sz="40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CHAPLIN</a:t>
            </a:r>
            <a:endParaRPr lang="en-US" sz="7200" i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9220" name="Picture 4" descr="Robert Downey Jr.'s Chaplin Casting Nearly Got The Movie Canceled">
            <a:extLst>
              <a:ext uri="{FF2B5EF4-FFF2-40B4-BE49-F238E27FC236}">
                <a16:creationId xmlns:a16="http://schemas.microsoft.com/office/drawing/2014/main" id="{E5D1E6CF-B319-8B78-8B02-3FEE289A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81" y="2667000"/>
            <a:ext cx="7074837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746" y="381000"/>
            <a:ext cx="9144000" cy="1084835"/>
          </a:xfrm>
        </p:spPr>
        <p:txBody>
          <a:bodyPr/>
          <a:lstStyle/>
          <a:p>
            <a:r>
              <a:rPr lang="en-US" sz="7500" dirty="0">
                <a:ln w="19050">
                  <a:solidFill>
                    <a:prstClr val="black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TRIVIAMARYLAND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9A0-EBB2-4D3C-91A8-1A4118EC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" y="6324600"/>
            <a:ext cx="90678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  @triviamaryland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308591-82D6-4164-BDD4-0197B7B0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6415881"/>
            <a:ext cx="295470" cy="30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43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TIEBREAKER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9767"/>
            <a:ext cx="8229600" cy="4705804"/>
          </a:xfrm>
        </p:spPr>
        <p:txBody>
          <a:bodyPr/>
          <a:lstStyle/>
          <a:p>
            <a:pPr marL="0" indent="0" algn="ctr">
              <a:buNone/>
            </a:pPr>
            <a:r>
              <a:rPr lang="en-US" sz="6200" b="1" dirty="0">
                <a:solidFill>
                  <a:srgbClr val="FFFF00"/>
                </a:solidFill>
              </a:rPr>
              <a:t>AS OF FALL 2023, HOW MANY UNDERGRADUATE MAJORS ARE OFFERED BY BRIGHAM YOUNG UNIVERSITY?</a:t>
            </a: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10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TIEBREAKER ANSWER</a:t>
            </a:r>
          </a:p>
        </p:txBody>
      </p:sp>
      <p:sp>
        <p:nvSpPr>
          <p:cNvPr id="3" name="AutoShape 2" descr="Legend of the Pillars of Hercules on Gibraltar">
            <a:extLst>
              <a:ext uri="{FF2B5EF4-FFF2-40B4-BE49-F238E27FC236}">
                <a16:creationId xmlns:a16="http://schemas.microsoft.com/office/drawing/2014/main" id="{99ABE60B-8D9D-A160-7CCE-B753E958D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0FA4C-4DB0-54D6-F01B-C2213D0C8648}"/>
              </a:ext>
            </a:extLst>
          </p:cNvPr>
          <p:cNvSpPr txBox="1"/>
          <p:nvPr/>
        </p:nvSpPr>
        <p:spPr>
          <a:xfrm>
            <a:off x="685800" y="497432"/>
            <a:ext cx="7772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>
                <a:solidFill>
                  <a:srgbClr val="FFFF00"/>
                </a:solidFill>
                <a:latin typeface="+mn-lt"/>
              </a:rPr>
              <a:t>198</a:t>
            </a:r>
            <a:endParaRPr lang="en-US" sz="9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6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9144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rgbClr val="FFFF00"/>
                </a:solidFill>
                <a:cs typeface="Arial" charset="0"/>
              </a:rPr>
              <a:t>QUESTION # 3</a:t>
            </a:r>
            <a:br>
              <a:rPr lang="en-US" sz="4200" b="1" dirty="0">
                <a:solidFill>
                  <a:srgbClr val="FFFF00"/>
                </a:solidFill>
                <a:cs typeface="Arial" charset="0"/>
              </a:rPr>
            </a:br>
            <a:r>
              <a:rPr lang="en-US" sz="4200" b="1" dirty="0">
                <a:solidFill>
                  <a:srgbClr val="FFFF00"/>
                </a:solidFill>
                <a:cs typeface="Arial" charset="0"/>
              </a:rPr>
              <a:t>FOOD &amp; DRINK</a:t>
            </a:r>
            <a:br>
              <a:rPr lang="en-US" sz="4200" b="1" dirty="0">
                <a:solidFill>
                  <a:srgbClr val="006666"/>
                </a:solidFill>
                <a:cs typeface="Arial" charset="0"/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64A0-E55E-067A-A589-181B9E02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08" y="1371600"/>
            <a:ext cx="752358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800" b="1" dirty="0">
                <a:solidFill>
                  <a:schemeClr val="bg1">
                    <a:lumMod val="95000"/>
                  </a:schemeClr>
                </a:solidFill>
              </a:rPr>
              <a:t>THE NAME OF WHAT RESTAURANT CHAIN IS A NAUTICAL REFERENCE TO THE INITIAL WORK SHIFT ABOARD A SHIP?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4403"/>
            <a:ext cx="8229600" cy="690203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cs typeface="Arial" charset="0"/>
              </a:rPr>
              <a:t>ANSWER # 3</a:t>
            </a:r>
          </a:p>
        </p:txBody>
      </p:sp>
      <p:pic>
        <p:nvPicPr>
          <p:cNvPr id="3082" name="Picture 10" descr="First Watch | Mayfaire">
            <a:extLst>
              <a:ext uri="{FF2B5EF4-FFF2-40B4-BE49-F238E27FC236}">
                <a16:creationId xmlns:a16="http://schemas.microsoft.com/office/drawing/2014/main" id="{3D47CC58-DD7A-0955-89D2-D9DAAD383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990600"/>
            <a:ext cx="8534400" cy="536522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881856"/>
            <a:ext cx="9144000" cy="1284287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QUESTION # 4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U.S. PRESIDENTS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2-PARTER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endParaRPr lang="en-US" altLang="en-US" sz="4000" dirty="0">
              <a:solidFill>
                <a:schemeClr val="accent3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144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5400" dirty="0">
              <a:solidFill>
                <a:schemeClr val="bg1"/>
              </a:solidFill>
            </a:endParaRPr>
          </a:p>
          <a:p>
            <a:pPr algn="ctr"/>
            <a:endParaRPr lang="en-US" alt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65449" y="1752600"/>
            <a:ext cx="8305800" cy="188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300" dirty="0">
                <a:solidFill>
                  <a:srgbClr val="FFFF00"/>
                </a:solidFill>
              </a:rPr>
              <a:t>WHAT TWO MEN SERVED AS PRESIDENTS OF IVY LEAGUE UNIVERSITIES BEFORE BECOMING PRESIDENT </a:t>
            </a:r>
            <a:br>
              <a:rPr lang="en-US" altLang="en-US" sz="5300" dirty="0">
                <a:solidFill>
                  <a:srgbClr val="FFFF00"/>
                </a:solidFill>
              </a:rPr>
            </a:br>
            <a:r>
              <a:rPr lang="en-US" altLang="en-US" sz="5300" dirty="0">
                <a:solidFill>
                  <a:srgbClr val="FFFF00"/>
                </a:solidFill>
              </a:rPr>
              <a:t>OF THE </a:t>
            </a:r>
            <a:br>
              <a:rPr lang="en-US" altLang="en-US" sz="5300" dirty="0">
                <a:solidFill>
                  <a:srgbClr val="FFFF00"/>
                </a:solidFill>
              </a:rPr>
            </a:br>
            <a:r>
              <a:rPr lang="en-US" altLang="en-US" sz="5300" dirty="0">
                <a:solidFill>
                  <a:srgbClr val="FFFF00"/>
                </a:solidFill>
              </a:rPr>
              <a:t>UNITED STATES?</a:t>
            </a:r>
          </a:p>
        </p:txBody>
      </p:sp>
    </p:spTree>
    <p:extLst>
      <p:ext uri="{BB962C8B-B14F-4D97-AF65-F5344CB8AC3E}">
        <p14:creationId xmlns:p14="http://schemas.microsoft.com/office/powerpoint/2010/main" val="3056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ANSWER #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4E761-CE5E-D6CC-1743-7DDD2E41DFFB}"/>
              </a:ext>
            </a:extLst>
          </p:cNvPr>
          <p:cNvSpPr txBox="1"/>
          <p:nvPr/>
        </p:nvSpPr>
        <p:spPr>
          <a:xfrm>
            <a:off x="152400" y="609600"/>
            <a:ext cx="88392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7400" dirty="0">
                <a:solidFill>
                  <a:srgbClr val="FFFF00"/>
                </a:solidFill>
                <a:latin typeface="+mn-lt"/>
              </a:rPr>
              <a:t>WOODROW WILSON</a:t>
            </a:r>
            <a:br>
              <a:rPr lang="en-US" sz="7600" dirty="0">
                <a:solidFill>
                  <a:srgbClr val="FFFF00"/>
                </a:solidFill>
                <a:latin typeface="+mn-lt"/>
              </a:rPr>
            </a:b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PRINCETON UNIVERSITY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FFFF00"/>
                </a:solidFill>
                <a:latin typeface="+mn-lt"/>
              </a:rPr>
              <a:t>DWIGHT EISENHOWER</a:t>
            </a:r>
            <a:b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COLUMBIA UNIVERSITY</a:t>
            </a:r>
            <a:endParaRPr lang="en-US" sz="34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4098" name="Picture 2" descr="How Woodrow Wilson pulled off 'an exceedingly difficult stunt' - CNN.com">
            <a:extLst>
              <a:ext uri="{FF2B5EF4-FFF2-40B4-BE49-F238E27FC236}">
                <a16:creationId xmlns:a16="http://schemas.microsoft.com/office/drawing/2014/main" id="{9B75D86C-048E-3FFC-B6BA-19750B13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326881"/>
            <a:ext cx="3124200" cy="25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wight Eisenhower iPhone Case">
            <a:extLst>
              <a:ext uri="{FF2B5EF4-FFF2-40B4-BE49-F238E27FC236}">
                <a16:creationId xmlns:a16="http://schemas.microsoft.com/office/drawing/2014/main" id="{4DEAA599-4A9A-4B69-2AF7-8CAE6808E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4161487"/>
            <a:ext cx="2286000" cy="27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209504</TotalTime>
  <Words>951</Words>
  <Application>Microsoft Office PowerPoint</Application>
  <PresentationFormat>On-screen Show (4:3)</PresentationFormat>
  <Paragraphs>189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Berlin Sans FB Demi</vt:lpstr>
      <vt:lpstr>Arial</vt:lpstr>
      <vt:lpstr>Calibri</vt:lpstr>
      <vt:lpstr>1_Office Theme</vt:lpstr>
      <vt:lpstr>TRIVIAMARYLAND WORLD SERIES  </vt:lpstr>
      <vt:lpstr> QUESTION # 1 MARYLAND</vt:lpstr>
      <vt:lpstr>ANSWER # 1</vt:lpstr>
      <vt:lpstr> QUESTION # 2 THE OSCARS 3-PARTER</vt:lpstr>
      <vt:lpstr>ANSWER # 2</vt:lpstr>
      <vt:lpstr> QUESTION # 3 FOOD &amp; DRINK  </vt:lpstr>
      <vt:lpstr>ANSWER # 3</vt:lpstr>
      <vt:lpstr>QUESTION # 4 U.S. PRESIDENTS 2-PARTER  </vt:lpstr>
      <vt:lpstr>ANSWER # 4</vt:lpstr>
      <vt:lpstr> QUESTION # 5 IN THE NEWS</vt:lpstr>
      <vt:lpstr>ANSWER # 5</vt:lpstr>
      <vt:lpstr>QUESTION # 6</vt:lpstr>
      <vt:lpstr>   </vt:lpstr>
      <vt:lpstr>   </vt:lpstr>
      <vt:lpstr>   </vt:lpstr>
      <vt:lpstr>   </vt:lpstr>
      <vt:lpstr>   </vt:lpstr>
      <vt:lpstr>  QUESTION # 7 NAME THE DECADE </vt:lpstr>
      <vt:lpstr>ANSWER # 7</vt:lpstr>
      <vt:lpstr>PowerPoint Presentation</vt:lpstr>
      <vt:lpstr>PowerPoint Presentation</vt:lpstr>
      <vt:lpstr> QUESTION # 9 SCIENCE </vt:lpstr>
      <vt:lpstr>ANSWER # 9</vt:lpstr>
      <vt:lpstr>      </vt:lpstr>
      <vt:lpstr>PowerPoint Presentation</vt:lpstr>
      <vt:lpstr>HALFTIME </vt:lpstr>
      <vt:lpstr> QUESTION # 11 SOCIAL MEDIA </vt:lpstr>
      <vt:lpstr> ANSWER # 11</vt:lpstr>
      <vt:lpstr> QUESTION # 12 U.S. STATES 2-PARTER</vt:lpstr>
      <vt:lpstr>ANSWER # 12</vt:lpstr>
      <vt:lpstr>  QUESTION # 13 VOCABULARY </vt:lpstr>
      <vt:lpstr> ANSWER # 13</vt:lpstr>
      <vt:lpstr> QUESTION # 14 BOOKS &amp; AUTHORS 2-PARTER</vt:lpstr>
      <vt:lpstr>ANSWER # 14</vt:lpstr>
      <vt:lpstr> QUESTION # 15 THEATRE</vt:lpstr>
      <vt:lpstr>ANSWER # 15</vt:lpstr>
      <vt:lpstr>QUESTION # 16</vt:lpstr>
      <vt:lpstr>PowerPoint Presentation</vt:lpstr>
      <vt:lpstr>  </vt:lpstr>
      <vt:lpstr>  </vt:lpstr>
      <vt:lpstr>  </vt:lpstr>
      <vt:lpstr>  </vt:lpstr>
      <vt:lpstr> QUESTION # 17 THE HUMAN BODY </vt:lpstr>
      <vt:lpstr> ANSWER # 17</vt:lpstr>
      <vt:lpstr> QUESTION # 18 TOYS &amp; GAMES 3-PARTER   </vt:lpstr>
      <vt:lpstr> ANSWER # 18  </vt:lpstr>
      <vt:lpstr>PowerPoint Presentation</vt:lpstr>
      <vt:lpstr>PowerPoint Presentation</vt:lpstr>
      <vt:lpstr> QUESTION # 20 BET UP TO 15 POINTS MOVIES</vt:lpstr>
      <vt:lpstr>ANSWER # 20</vt:lpstr>
      <vt:lpstr>TRIVIAMARYLAND </vt:lpstr>
      <vt:lpstr>PowerPoint Presentation</vt:lpstr>
      <vt:lpstr>PowerPoint Presentation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11721</cp:revision>
  <cp:lastPrinted>2016-06-16T12:22:30Z</cp:lastPrinted>
  <dcterms:created xsi:type="dcterms:W3CDTF">2007-02-10T13:01:25Z</dcterms:created>
  <dcterms:modified xsi:type="dcterms:W3CDTF">2024-06-09T08:46:55Z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-466933686</vt:i4>
  </property>
  <property fmtid="{D5CDD505-2E9C-101B-9397-08002B2CF9AE}" pid="3" name="_NewReviewCycle">
    <vt:lpwstr/>
  </property>
  <property fmtid="{D5CDD505-2E9C-101B-9397-08002B2CF9AE}" pid="4" name="_EmailSubject">
    <vt:lpwstr>updated game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1658094728</vt:i4>
  </property>
</Properties>
</file>