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6"/>
  </p:notesMasterIdLst>
  <p:sldIdLst>
    <p:sldId id="6418" r:id="rId2"/>
    <p:sldId id="6499" r:id="rId3"/>
    <p:sldId id="6368" r:id="rId4"/>
    <p:sldId id="6369" r:id="rId5"/>
    <p:sldId id="6216" r:id="rId6"/>
    <p:sldId id="6217" r:id="rId7"/>
    <p:sldId id="6264" r:id="rId8"/>
    <p:sldId id="6265" r:id="rId9"/>
    <p:sldId id="6359" r:id="rId10"/>
    <p:sldId id="6427" r:id="rId11"/>
    <p:sldId id="6235" r:id="rId12"/>
    <p:sldId id="6236" r:id="rId13"/>
    <p:sldId id="6338" r:id="rId14"/>
    <p:sldId id="6487" r:id="rId15"/>
    <p:sldId id="6492" r:id="rId16"/>
    <p:sldId id="6493" r:id="rId17"/>
    <p:sldId id="6491" r:id="rId18"/>
    <p:sldId id="6494" r:id="rId19"/>
    <p:sldId id="6351" r:id="rId20"/>
    <p:sldId id="6352" r:id="rId21"/>
    <p:sldId id="6212" r:id="rId22"/>
    <p:sldId id="6428" r:id="rId23"/>
    <p:sldId id="6319" r:id="rId24"/>
    <p:sldId id="6320" r:id="rId25"/>
    <p:sldId id="6439" r:id="rId26"/>
    <p:sldId id="6490" r:id="rId27"/>
    <p:sldId id="6419" r:id="rId28"/>
    <p:sldId id="6414" r:id="rId29"/>
    <p:sldId id="6415" r:id="rId30"/>
    <p:sldId id="6271" r:id="rId31"/>
    <p:sldId id="6272" r:id="rId32"/>
    <p:sldId id="6285" r:id="rId33"/>
    <p:sldId id="6286" r:id="rId34"/>
    <p:sldId id="6412" r:id="rId35"/>
    <p:sldId id="6413" r:id="rId36"/>
    <p:sldId id="6370" r:id="rId37"/>
    <p:sldId id="6371" r:id="rId38"/>
    <p:sldId id="6344" r:id="rId39"/>
    <p:sldId id="6496" r:id="rId40"/>
    <p:sldId id="6484" r:id="rId41"/>
    <p:sldId id="6485" r:id="rId42"/>
    <p:sldId id="6488" r:id="rId43"/>
    <p:sldId id="6498" r:id="rId44"/>
    <p:sldId id="6218" r:id="rId45"/>
    <p:sldId id="6219" r:id="rId46"/>
    <p:sldId id="6495" r:id="rId47"/>
    <p:sldId id="6446" r:id="rId48"/>
    <p:sldId id="6470" r:id="rId49"/>
    <p:sldId id="6361" r:id="rId50"/>
    <p:sldId id="6353" r:id="rId51"/>
    <p:sldId id="6354" r:id="rId52"/>
    <p:sldId id="6420" r:id="rId53"/>
    <p:sldId id="6481" r:id="rId54"/>
    <p:sldId id="6482" r:id="rId55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F3B"/>
    <a:srgbClr val="CE0404"/>
    <a:srgbClr val="EFE4DF"/>
    <a:srgbClr val="C1F7C7"/>
    <a:srgbClr val="FFFF66"/>
    <a:srgbClr val="006600"/>
    <a:srgbClr val="FDFEF6"/>
    <a:srgbClr val="FFFF99"/>
    <a:srgbClr val="673105"/>
    <a:srgbClr val="3399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226" autoAdjust="0"/>
  </p:normalViewPr>
  <p:slideViewPr>
    <p:cSldViewPr>
      <p:cViewPr varScale="1">
        <p:scale>
          <a:sx n="78" d="100"/>
          <a:sy n="78" d="100"/>
        </p:scale>
        <p:origin x="15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9157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07824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61079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9357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55235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34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35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578097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2214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3205635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6043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97553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50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0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TRIVIAMARYLAND</a:t>
            </a:r>
            <a:b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WORL</a:t>
            </a: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D SERIES</a:t>
            </a:r>
            <a:br>
              <a:rPr lang="en-US" sz="66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93452"/>
            <a:ext cx="2875995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>
                <a:solidFill>
                  <a:srgbClr val="FFFF66"/>
                </a:solidFill>
                <a:effectLst/>
              </a:rPr>
              <a:t>triviamaryland.com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F412C-434B-E689-7F2D-4F92A2F775E5}"/>
              </a:ext>
            </a:extLst>
          </p:cNvPr>
          <p:cNvSpPr txBox="1"/>
          <p:nvPr/>
        </p:nvSpPr>
        <p:spPr>
          <a:xfrm>
            <a:off x="6381454" y="6293452"/>
            <a:ext cx="2578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>
                <a:solidFill>
                  <a:srgbClr val="FFFF66"/>
                </a:solidFill>
                <a:effectLst/>
                <a:latin typeface="+mn-lt"/>
              </a:rPr>
              <a:t>@triviamaryland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FF4E3-12C3-CBE8-03CF-6E288FA1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34" y="6388211"/>
            <a:ext cx="302924" cy="3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ANSWER #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88E67B-B504-BCAA-B30C-6B3FC8ACAEC4}"/>
              </a:ext>
            </a:extLst>
          </p:cNvPr>
          <p:cNvSpPr txBox="1"/>
          <p:nvPr/>
        </p:nvSpPr>
        <p:spPr>
          <a:xfrm>
            <a:off x="152400" y="457200"/>
            <a:ext cx="8839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500" dirty="0">
                <a:solidFill>
                  <a:srgbClr val="C1F7C7"/>
                </a:solidFill>
                <a:latin typeface="+mn-lt"/>
              </a:rPr>
              <a:t>ENDOCRINE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500" dirty="0">
                <a:solidFill>
                  <a:srgbClr val="C1F7C7"/>
                </a:solidFill>
                <a:latin typeface="+mn-lt"/>
              </a:rPr>
              <a:t>EXOCRINE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030" name="Picture 6" descr="How Does Aging Impact the Endocrine System? - Personalized Lifestyle  Medicine Institute">
            <a:extLst>
              <a:ext uri="{FF2B5EF4-FFF2-40B4-BE49-F238E27FC236}">
                <a16:creationId xmlns:a16="http://schemas.microsoft.com/office/drawing/2014/main" id="{35BFC8D3-E889-77AE-2F65-B07520E70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4343400"/>
            <a:ext cx="3922531" cy="232083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EF6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990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WEATHER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6021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sz="5050" b="1" dirty="0">
                <a:solidFill>
                  <a:schemeClr val="tx2">
                    <a:lumMod val="50000"/>
                  </a:schemeClr>
                </a:solidFill>
              </a:rPr>
              <a:t>WHAT IS THE NAME OF THE TYPHOON THAT SWEPT THROUGH SEVERAL COUNTRIES SURROUNDING THE SOUTH CHINA SEA EARLIER THIS MONTH, CAUSING OVER </a:t>
            </a:r>
            <a:br>
              <a:rPr lang="en-US" altLang="en-US" sz="505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n-US" sz="5050" b="1" dirty="0">
                <a:solidFill>
                  <a:schemeClr val="tx2">
                    <a:lumMod val="50000"/>
                  </a:schemeClr>
                </a:solidFill>
              </a:rPr>
              <a:t>400 DEATHS?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50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0875D-A9B5-DFE5-C2DD-6226D7AAF30A}"/>
              </a:ext>
            </a:extLst>
          </p:cNvPr>
          <p:cNvSpPr txBox="1"/>
          <p:nvPr/>
        </p:nvSpPr>
        <p:spPr>
          <a:xfrm>
            <a:off x="0" y="3048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YAGI</a:t>
            </a:r>
            <a:endParaRPr lang="en-US" sz="9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Deadly Super Typhoon Yagi slams into China">
            <a:extLst>
              <a:ext uri="{FF2B5EF4-FFF2-40B4-BE49-F238E27FC236}">
                <a16:creationId xmlns:a16="http://schemas.microsoft.com/office/drawing/2014/main" id="{BFA738F5-C405-8480-77CA-DAF4D991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3536454"/>
            <a:ext cx="6095999" cy="306667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2500" y="1752600"/>
            <a:ext cx="72390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</a:t>
            </a:r>
            <a:b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NARRATORS</a:t>
            </a:r>
          </a:p>
        </p:txBody>
      </p:sp>
      <p:pic>
        <p:nvPicPr>
          <p:cNvPr id="2" name="Picture 2" descr="The Princess Bride' at 30: Rob Reiner, Robin Wright on Cult Classic">
            <a:extLst>
              <a:ext uri="{FF2B5EF4-FFF2-40B4-BE49-F238E27FC236}">
                <a16:creationId xmlns:a16="http://schemas.microsoft.com/office/drawing/2014/main" id="{CE336748-8AA8-A21A-26D7-E521BCCA5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" y="149054"/>
            <a:ext cx="8001000" cy="65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ranger Than Fiction (2006)">
            <a:extLst>
              <a:ext uri="{FF2B5EF4-FFF2-40B4-BE49-F238E27FC236}">
                <a16:creationId xmlns:a16="http://schemas.microsoft.com/office/drawing/2014/main" id="{5031AAED-D362-63DE-6C4A-1DB1C0F83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085" y="646863"/>
            <a:ext cx="8813830" cy="57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 River Runs Through It - Film | Park Circus">
            <a:extLst>
              <a:ext uri="{FF2B5EF4-FFF2-40B4-BE49-F238E27FC236}">
                <a16:creationId xmlns:a16="http://schemas.microsoft.com/office/drawing/2014/main" id="{0E328F58-B598-063D-32BC-91120F0D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87" y="341226"/>
            <a:ext cx="8882828" cy="61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e Royal Tenenbaums: Faded Glories | Current | The Criterion Collection">
            <a:extLst>
              <a:ext uri="{FF2B5EF4-FFF2-40B4-BE49-F238E27FC236}">
                <a16:creationId xmlns:a16="http://schemas.microsoft.com/office/drawing/2014/main" id="{F93BC584-0CB7-C758-79CC-382C78F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1" y="1018916"/>
            <a:ext cx="8929602" cy="50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808A3-A18A-2354-17AA-EBC68612CA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55" t="11593" r="14045" b="1501"/>
          <a:stretch/>
        </p:blipFill>
        <p:spPr>
          <a:xfrm>
            <a:off x="102685" y="1179016"/>
            <a:ext cx="8938630" cy="47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5943" y="1263983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7A527-9DAB-FCAB-654F-F6EFCD350984}"/>
              </a:ext>
            </a:extLst>
          </p:cNvPr>
          <p:cNvSpPr txBox="1"/>
          <p:nvPr/>
        </p:nvSpPr>
        <p:spPr>
          <a:xfrm>
            <a:off x="-23012" y="-152400"/>
            <a:ext cx="91439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E0404"/>
                </a:solidFill>
                <a:latin typeface="+mn-lt"/>
              </a:rPr>
              <a:t>PETER FALK</a:t>
            </a:r>
          </a:p>
          <a:p>
            <a:pPr algn="ctr"/>
            <a:r>
              <a:rPr lang="en-US" sz="4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PRINCESS BRIDE</a:t>
            </a:r>
          </a:p>
        </p:txBody>
      </p:sp>
      <p:pic>
        <p:nvPicPr>
          <p:cNvPr id="3074" name="Picture 2" descr="The Princess Bride' at 30: Rob Reiner, Robin Wright on Cult Classic">
            <a:extLst>
              <a:ext uri="{FF2B5EF4-FFF2-40B4-BE49-F238E27FC236}">
                <a16:creationId xmlns:a16="http://schemas.microsoft.com/office/drawing/2014/main" id="{3279A7F1-5A60-B851-C118-4FA7E069E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8825" y="2514600"/>
            <a:ext cx="5086350" cy="41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D887C-2A3D-5CC5-A519-8B946FDEE2F7}"/>
              </a:ext>
            </a:extLst>
          </p:cNvPr>
          <p:cNvSpPr txBox="1"/>
          <p:nvPr/>
        </p:nvSpPr>
        <p:spPr>
          <a:xfrm>
            <a:off x="0" y="-29547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CE0404"/>
                </a:solidFill>
                <a:latin typeface="+mn-lt"/>
              </a:rPr>
              <a:t>EMMA THOMPSON</a:t>
            </a:r>
          </a:p>
          <a:p>
            <a:pPr algn="ctr"/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STRANGER THAN FICTION</a:t>
            </a:r>
          </a:p>
        </p:txBody>
      </p:sp>
      <p:pic>
        <p:nvPicPr>
          <p:cNvPr id="4098" name="Picture 2" descr="Stranger Than Fiction (2006)">
            <a:extLst>
              <a:ext uri="{FF2B5EF4-FFF2-40B4-BE49-F238E27FC236}">
                <a16:creationId xmlns:a16="http://schemas.microsoft.com/office/drawing/2014/main" id="{634A487F-7154-D7C9-30C3-B301692AC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046" y="2057400"/>
            <a:ext cx="7077907" cy="45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212202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40B35-3C53-ED68-9891-981957D4484E}"/>
              </a:ext>
            </a:extLst>
          </p:cNvPr>
          <p:cNvSpPr txBox="1"/>
          <p:nvPr/>
        </p:nvSpPr>
        <p:spPr>
          <a:xfrm>
            <a:off x="0" y="-79717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CE0404"/>
                </a:solidFill>
                <a:latin typeface="+mn-lt"/>
              </a:rPr>
              <a:t>ROBERT REDFORD</a:t>
            </a:r>
          </a:p>
          <a:p>
            <a:pPr algn="ctr"/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RIVER RUNS THROUGH IT</a:t>
            </a:r>
          </a:p>
        </p:txBody>
      </p:sp>
      <p:pic>
        <p:nvPicPr>
          <p:cNvPr id="5122" name="Picture 2" descr="A River Runs Through It - Film | Park Circus">
            <a:extLst>
              <a:ext uri="{FF2B5EF4-FFF2-40B4-BE49-F238E27FC236}">
                <a16:creationId xmlns:a16="http://schemas.microsoft.com/office/drawing/2014/main" id="{09EFCF4C-D787-59D1-8ABE-EF470748A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5252" y="2151262"/>
            <a:ext cx="6545896" cy="45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8954" y="1027703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632BC-EDF0-464F-CCAB-8CE213C41D93}"/>
              </a:ext>
            </a:extLst>
          </p:cNvPr>
          <p:cNvSpPr txBox="1"/>
          <p:nvPr/>
        </p:nvSpPr>
        <p:spPr>
          <a:xfrm>
            <a:off x="-6220" y="-111071"/>
            <a:ext cx="91439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200" dirty="0">
                <a:solidFill>
                  <a:srgbClr val="CE0404"/>
                </a:solidFill>
                <a:latin typeface="+mn-lt"/>
              </a:rPr>
              <a:t>ALEC BALDWIN</a:t>
            </a:r>
          </a:p>
          <a:p>
            <a:pPr algn="ctr"/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ROYAL TENENBAUMS</a:t>
            </a:r>
          </a:p>
        </p:txBody>
      </p:sp>
      <p:pic>
        <p:nvPicPr>
          <p:cNvPr id="3" name="Picture 2" descr="The Royal Tenenbaums: Faded Glories | Current | The Criterion Collection">
            <a:extLst>
              <a:ext uri="{FF2B5EF4-FFF2-40B4-BE49-F238E27FC236}">
                <a16:creationId xmlns:a16="http://schemas.microsoft.com/office/drawing/2014/main" id="{38670AA0-431C-AC59-F0A8-8221F23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696200" cy="43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66803-6C05-A2BA-13D0-E19904A23866}"/>
              </a:ext>
            </a:extLst>
          </p:cNvPr>
          <p:cNvSpPr txBox="1"/>
          <p:nvPr/>
        </p:nvSpPr>
        <p:spPr>
          <a:xfrm>
            <a:off x="-23012" y="-152400"/>
            <a:ext cx="91439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0" dirty="0">
                <a:solidFill>
                  <a:srgbClr val="CE0404"/>
                </a:solidFill>
                <a:latin typeface="+mn-lt"/>
              </a:rPr>
              <a:t>JASON </a:t>
            </a:r>
            <a:r>
              <a:rPr lang="en-US" sz="11200" dirty="0" err="1">
                <a:solidFill>
                  <a:srgbClr val="CE0404"/>
                </a:solidFill>
                <a:latin typeface="+mn-lt"/>
              </a:rPr>
              <a:t>PATRIC</a:t>
            </a:r>
            <a:endParaRPr lang="en-US" sz="11200" dirty="0">
              <a:solidFill>
                <a:srgbClr val="CE0404"/>
              </a:solidFill>
              <a:latin typeface="+mn-lt"/>
            </a:endParaRPr>
          </a:p>
          <a:p>
            <a:pPr algn="ctr"/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SLEEPERS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3AE53-0694-C043-ADDC-81BE91C5C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5" t="11593" r="14045" b="1501"/>
          <a:stretch/>
        </p:blipFill>
        <p:spPr>
          <a:xfrm>
            <a:off x="762000" y="2590800"/>
            <a:ext cx="7772400" cy="40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QUESTION # 7</a:t>
            </a:r>
            <a:b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SCIENCE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29" y="1371600"/>
            <a:ext cx="8763000" cy="327848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850" b="1" dirty="0">
                <a:solidFill>
                  <a:srgbClr val="C00000"/>
                </a:solidFill>
              </a:rPr>
              <a:t>WATER BOILING AND TURNING INTO STEAM IS AN EXAMPLE OF AN ISOBARIC PROCESS, MEANING WHAT REMAINS CONSTANT?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4BE7E-7FB2-7D5D-E31E-02E75BE9E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48768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RANDY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</a:rPr>
              <a:t>McNALLY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E0404"/>
                </a:solidFill>
              </a:rPr>
              <a:t>NEPO BABIES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ALL OR NOTHING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E0404"/>
                </a:solidFill>
              </a:rPr>
              <a:t>MARKSMEN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LINCOLN LOVES ZJs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E0404"/>
                </a:solidFill>
              </a:rPr>
              <a:t>SWEEP THE LEG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CULT CLASSIC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CE0404"/>
                </a:solidFill>
              </a:rPr>
              <a:t>TRIVIAHOLICS</a:t>
            </a:r>
            <a:r>
              <a:rPr lang="en-US" sz="3600" b="1" dirty="0">
                <a:solidFill>
                  <a:srgbClr val="CE0404"/>
                </a:solidFill>
              </a:rPr>
              <a:t> ANONYMOUS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TOO FAST TOO CURIOUS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C878D8-B80A-5C83-F76B-75D29F6AFF91}"/>
              </a:ext>
            </a:extLst>
          </p:cNvPr>
          <p:cNvSpPr txBox="1">
            <a:spLocks/>
          </p:cNvSpPr>
          <p:nvPr/>
        </p:nvSpPr>
        <p:spPr bwMode="auto">
          <a:xfrm>
            <a:off x="4565780" y="152400"/>
            <a:ext cx="434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dirty="0">
                <a:solidFill>
                  <a:srgbClr val="CE0404"/>
                </a:solidFill>
              </a:rPr>
              <a:t>LITE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MAXIMUM SPARKLE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CE0404"/>
                </a:solidFill>
              </a:rPr>
              <a:t>COUSIN EDDIE’S KIDS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DEATH PUMP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CE0404"/>
                </a:solidFill>
              </a:rPr>
              <a:t>SOD SQUAD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NO IDEA</a:t>
            </a:r>
          </a:p>
          <a:p>
            <a:pPr marL="0" indent="0" algn="r">
              <a:buNone/>
            </a:pPr>
            <a:r>
              <a:rPr lang="en-US" sz="3600" dirty="0" err="1">
                <a:solidFill>
                  <a:srgbClr val="CE0404"/>
                </a:solidFill>
              </a:rPr>
              <a:t>PIKACHUPACABRAS</a:t>
            </a:r>
            <a:endParaRPr lang="en-US" sz="3600" dirty="0">
              <a:solidFill>
                <a:srgbClr val="CE0404"/>
              </a:solidFill>
            </a:endParaRPr>
          </a:p>
          <a:p>
            <a:pPr marL="0" indent="0" algn="r"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ALTERNATIVE FACTS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CE0404"/>
                </a:solidFill>
              </a:rPr>
              <a:t>HAPPY NATIONAL BEER DAY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7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ANSWER #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65B8E-6F92-EE95-5C29-5057CAB2D3AB}"/>
              </a:ext>
            </a:extLst>
          </p:cNvPr>
          <p:cNvSpPr txBox="1"/>
          <p:nvPr/>
        </p:nvSpPr>
        <p:spPr>
          <a:xfrm>
            <a:off x="190500" y="533400"/>
            <a:ext cx="8763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0" dirty="0">
                <a:solidFill>
                  <a:srgbClr val="C00000"/>
                </a:solidFill>
                <a:latin typeface="+mn-lt"/>
              </a:rPr>
              <a:t>PRESSURE</a:t>
            </a:r>
          </a:p>
        </p:txBody>
      </p:sp>
      <p:pic>
        <p:nvPicPr>
          <p:cNvPr id="1026" name="Picture 2" descr="Boil Water PNG Transparent Images Free Download | Vector Files | Pngtree">
            <a:extLst>
              <a:ext uri="{FF2B5EF4-FFF2-40B4-BE49-F238E27FC236}">
                <a16:creationId xmlns:a16="http://schemas.microsoft.com/office/drawing/2014/main" id="{2B4C8FEF-F251-2399-9762-3958538C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" y="3429000"/>
            <a:ext cx="597069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45099" y="381000"/>
            <a:ext cx="91595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NEXT IN LINE</a:t>
            </a: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3-PARTER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98580" y="1828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729D2-7705-7CFF-D271-DE41049E22B7}"/>
              </a:ext>
            </a:extLst>
          </p:cNvPr>
          <p:cNvSpPr txBox="1"/>
          <p:nvPr/>
        </p:nvSpPr>
        <p:spPr>
          <a:xfrm>
            <a:off x="334347" y="1669102"/>
            <a:ext cx="8462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ARE THE NEXT THREE NAMES ON THIS LIST?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DCA88-A64E-E3E2-986E-D8E8E0B7AFC1}"/>
              </a:ext>
            </a:extLst>
          </p:cNvPr>
          <p:cNvSpPr txBox="1"/>
          <p:nvPr/>
        </p:nvSpPr>
        <p:spPr>
          <a:xfrm>
            <a:off x="457977" y="3509388"/>
            <a:ext cx="8153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rgbClr val="C00000"/>
                </a:solidFill>
                <a:latin typeface="+mn-lt"/>
              </a:rPr>
              <a:t>PAULA ABDUL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rgbClr val="C00000"/>
                </a:solidFill>
                <a:latin typeface="+mn-lt"/>
              </a:rPr>
              <a:t>KARA DIOGUARDI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rgbClr val="C00000"/>
                </a:solidFill>
                <a:latin typeface="+mn-lt"/>
              </a:rPr>
              <a:t>ELLEN DEGENERES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ANSWER # 8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873DA-F888-4CAF-0934-88DC061DD8EC}"/>
              </a:ext>
            </a:extLst>
          </p:cNvPr>
          <p:cNvSpPr txBox="1"/>
          <p:nvPr/>
        </p:nvSpPr>
        <p:spPr>
          <a:xfrm>
            <a:off x="383721" y="2764572"/>
            <a:ext cx="84200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C00000"/>
                </a:solidFill>
                <a:latin typeface="+mn-lt"/>
              </a:rPr>
              <a:t>JENNIFER LOPEZ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C00000"/>
                </a:solidFill>
                <a:latin typeface="+mn-lt"/>
              </a:rPr>
              <a:t>MARIAH CAREY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C00000"/>
                </a:solidFill>
                <a:latin typeface="+mn-lt"/>
              </a:rPr>
              <a:t>NICKI MINAJ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E3CD7-3DD1-1C75-156A-275E9788A3CD}"/>
              </a:ext>
            </a:extLst>
          </p:cNvPr>
          <p:cNvSpPr txBox="1"/>
          <p:nvPr/>
        </p:nvSpPr>
        <p:spPr>
          <a:xfrm>
            <a:off x="173491" y="665455"/>
            <a:ext cx="8840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PERMANENT WOMEN JUDGES ON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6ECA80A3-847C-05CC-9293-0F6A5417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43" y="1490751"/>
            <a:ext cx="1893314" cy="12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037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9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ORGANIZATIONS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7E54-C14C-9902-BD5B-D2EF3342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1659"/>
            <a:ext cx="8077200" cy="4434681"/>
          </a:xfrm>
        </p:spPr>
        <p:txBody>
          <a:bodyPr/>
          <a:lstStyle/>
          <a:p>
            <a:pPr marL="0" indent="0" algn="ctr"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TO JOIN WHAT GROUP FOUNDED IN 1961, MEMBERS MUST COMMIT TO WORK IN THE HOST COUNTRY FOR TWO YEARS AND LEARN THEIR LANGUAGE?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B037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643855"/>
          </a:xfrm>
        </p:spPr>
        <p:txBody>
          <a:bodyPr/>
          <a:lstStyle/>
          <a:p>
            <a:r>
              <a:rPr lang="en-US" sz="4200" b="1" dirty="0">
                <a:solidFill>
                  <a:schemeClr val="accent6">
                    <a:lumMod val="50000"/>
                  </a:schemeClr>
                </a:solidFill>
              </a:rPr>
              <a:t>ANSWER # 9</a:t>
            </a:r>
          </a:p>
        </p:txBody>
      </p:sp>
      <p:pic>
        <p:nvPicPr>
          <p:cNvPr id="3074" name="Picture 2" descr="Peace Corps - Wikipedia">
            <a:extLst>
              <a:ext uri="{FF2B5EF4-FFF2-40B4-BE49-F238E27FC236}">
                <a16:creationId xmlns:a16="http://schemas.microsoft.com/office/drawing/2014/main" id="{69AC5E9B-8674-8656-EE35-DF9AACC5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8458200" cy="4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006"/>
            <a:ext cx="902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PARTER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6908" y="1718131"/>
            <a:ext cx="69901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100" cap="all" dirty="0">
                <a:solidFill>
                  <a:srgbClr val="FFFF00"/>
                </a:solidFill>
                <a:latin typeface="+mn-lt"/>
              </a:rPr>
              <a:t>NAME THE THREE SONGS AND THE THEME</a:t>
            </a:r>
            <a:endParaRPr lang="en-US" sz="81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13866-89D3-7D4C-DD0F-40BFFE58BB9C}"/>
              </a:ext>
            </a:extLst>
          </p:cNvPr>
          <p:cNvSpPr txBox="1"/>
          <p:nvPr/>
        </p:nvSpPr>
        <p:spPr>
          <a:xfrm>
            <a:off x="0" y="18296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“THE LIVING YEARS”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AD8E1-00B8-5796-FEC2-49D99D58F348}"/>
              </a:ext>
            </a:extLst>
          </p:cNvPr>
          <p:cNvSpPr txBox="1"/>
          <p:nvPr/>
        </p:nvSpPr>
        <p:spPr>
          <a:xfrm>
            <a:off x="471488" y="5905483"/>
            <a:ext cx="820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+mn-lt"/>
              </a:rPr>
              <a:t>ALL SONGS FEATURE A CHOIR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1D0AA1-A8B1-E9AB-B0A4-5D248A7A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04" y="894310"/>
            <a:ext cx="3011990" cy="8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024CBCA-2F6A-04ED-F20E-647F1520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14" y="4952040"/>
            <a:ext cx="3625971" cy="7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76216A-B1D1-F57E-36BE-B5C8E7B66FF3}"/>
              </a:ext>
            </a:extLst>
          </p:cNvPr>
          <p:cNvSpPr txBox="1"/>
          <p:nvPr/>
        </p:nvSpPr>
        <p:spPr>
          <a:xfrm>
            <a:off x="0" y="281727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“UNWRITTEN”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73146-80DB-55AB-F489-CC62033C009B}"/>
              </a:ext>
            </a:extLst>
          </p:cNvPr>
          <p:cNvSpPr txBox="1"/>
          <p:nvPr/>
        </p:nvSpPr>
        <p:spPr>
          <a:xfrm>
            <a:off x="0" y="38168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“UNDER THE BRIDGE”</a:t>
            </a:r>
          </a:p>
        </p:txBody>
      </p:sp>
    </p:spTree>
    <p:extLst>
      <p:ext uri="{BB962C8B-B14F-4D97-AF65-F5344CB8AC3E}">
        <p14:creationId xmlns:p14="http://schemas.microsoft.com/office/powerpoint/2010/main" val="17158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5" y="381000"/>
            <a:ext cx="9124025" cy="1488806"/>
          </a:xfrm>
          <a:noFill/>
          <a:ln>
            <a:noFill/>
          </a:ln>
        </p:spPr>
        <p:txBody>
          <a:bodyPr/>
          <a:lstStyle/>
          <a:p>
            <a:r>
              <a:rPr lang="en-US" sz="12000" dirty="0">
                <a:ln w="3810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C000"/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4600"/>
            <a:ext cx="27432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n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737" y="6400800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A4DF-EA03-FBCB-4DFF-6D50E1B10E3B}"/>
              </a:ext>
            </a:extLst>
          </p:cNvPr>
          <p:cNvSpPr txBox="1">
            <a:spLocks/>
          </p:cNvSpPr>
          <p:nvPr/>
        </p:nvSpPr>
        <p:spPr bwMode="auto">
          <a:xfrm>
            <a:off x="6586492" y="6324599"/>
            <a:ext cx="274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0" dirty="0">
                <a:ln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@triviamaryland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1524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BROADCASTING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48" y="1295400"/>
            <a:ext cx="8457503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C1F7C7"/>
                </a:solidFill>
              </a:rPr>
              <a:t>IN 2020, THE STAFF OF WHAT RADIO PROGRAM AND PODCAST HOSTED BY IRA GLASS BECAME THE FIRST</a:t>
            </a:r>
            <a:r>
              <a:rPr lang="en-US" sz="5000" b="1" i="1" dirty="0">
                <a:solidFill>
                  <a:srgbClr val="C1F7C7"/>
                </a:solidFill>
              </a:rPr>
              <a:t>-</a:t>
            </a:r>
            <a:r>
              <a:rPr lang="en-US" sz="5000" b="1" dirty="0">
                <a:solidFill>
                  <a:srgbClr val="C1F7C7"/>
                </a:solidFill>
              </a:rPr>
              <a:t>EVER RECIPIENTS OF A PULITZER PRIZE FOR AUDIO REPORTING?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pic>
        <p:nvPicPr>
          <p:cNvPr id="4098" name="Picture 2" descr="This American Life">
            <a:extLst>
              <a:ext uri="{FF2B5EF4-FFF2-40B4-BE49-F238E27FC236}">
                <a16:creationId xmlns:a16="http://schemas.microsoft.com/office/drawing/2014/main" id="{D110ABCD-C41A-5271-9545-3CB064708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142999"/>
            <a:ext cx="8539085" cy="498797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8"/>
            <a:ext cx="91440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U.S. HISTORY</a:t>
            </a:r>
            <a:endParaRPr lang="en-US" sz="42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" y="1219200"/>
            <a:ext cx="8305800" cy="397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RED BLOUNT WAS THE LAST PERSON TO HOLD WHAT TITLE BEFORE IT WAS REMOVED FROM THE U.S. CABINET </a:t>
            </a:r>
            <a:br>
              <a:rPr lang="en-US" sz="6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IN 1971?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2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BUSINESS</a:t>
            </a:r>
            <a:b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3</a:t>
            </a:r>
            <a:r>
              <a:rPr lang="en-US" sz="3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5B340-2FED-4FC9-3E66-86D6B008292B}"/>
              </a:ext>
            </a:extLst>
          </p:cNvPr>
          <p:cNvSpPr txBox="1"/>
          <p:nvPr/>
        </p:nvSpPr>
        <p:spPr>
          <a:xfrm>
            <a:off x="500354" y="1656252"/>
            <a:ext cx="814329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50" dirty="0">
                <a:solidFill>
                  <a:srgbClr val="C00000"/>
                </a:solidFill>
                <a:latin typeface="+mn-lt"/>
              </a:rPr>
              <a:t>PAYPAL OWNS WHAT OTHER THREE AMERICAN MOBILE PAYMENT COMPANIES?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782319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pic>
        <p:nvPicPr>
          <p:cNvPr id="1026" name="Picture 2" descr="Venmo Logo PNG Transparent Images - PNG All">
            <a:extLst>
              <a:ext uri="{FF2B5EF4-FFF2-40B4-BE49-F238E27FC236}">
                <a16:creationId xmlns:a16="http://schemas.microsoft.com/office/drawing/2014/main" id="{9DEE0C76-4686-59FE-85D5-2C5C4D766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183" y="900858"/>
            <a:ext cx="5410200" cy="17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OOM Platform | Kalele">
            <a:extLst>
              <a:ext uri="{FF2B5EF4-FFF2-40B4-BE49-F238E27FC236}">
                <a16:creationId xmlns:a16="http://schemas.microsoft.com/office/drawing/2014/main" id="{4F543F9F-4A26-7D5C-B117-02F48E229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8"/>
          <a:stretch/>
        </p:blipFill>
        <p:spPr bwMode="auto">
          <a:xfrm>
            <a:off x="2489709" y="3012185"/>
            <a:ext cx="6521348" cy="17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ss and Media | Braintree Payments">
            <a:extLst>
              <a:ext uri="{FF2B5EF4-FFF2-40B4-BE49-F238E27FC236}">
                <a16:creationId xmlns:a16="http://schemas.microsoft.com/office/drawing/2014/main" id="{448378CE-060A-C7F5-9DFA-EADE52934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9" y="5265940"/>
            <a:ext cx="7804501" cy="12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QUESTION # 13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MARYLAND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FFFF00"/>
                </a:solidFill>
              </a:rPr>
              <a:t>ST. CATHARINE, A MUSEUM IN WALDORF, MARYLAND, IS THE HOUSE WHERE JOHN WILKES BOOTH WAS TREATED BY WHAT DOCTOR?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ANSWER #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12F64-F6D3-3333-CE35-7CE59ED12D12}"/>
              </a:ext>
            </a:extLst>
          </p:cNvPr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+mn-lt"/>
              </a:rPr>
              <a:t>SAMUEL MUDD</a:t>
            </a:r>
            <a:endParaRPr lang="en-US" sz="16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50" name="Picture 2" descr="Dr. Mudd House Museum open for tours | Community | somdnews.com">
            <a:extLst>
              <a:ext uri="{FF2B5EF4-FFF2-40B4-BE49-F238E27FC236}">
                <a16:creationId xmlns:a16="http://schemas.microsoft.com/office/drawing/2014/main" id="{F3A900FE-3521-1A33-20F8-8F48C05C1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069" y="2514600"/>
            <a:ext cx="8025861" cy="401348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6</a:t>
            </a:r>
            <a:r>
              <a:rPr lang="en-US" sz="35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4</a:t>
            </a:r>
            <a:r>
              <a:rPr lang="en-US" sz="35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D3D82-6710-996B-2659-AD44D2FAA54C}"/>
              </a:ext>
            </a:extLst>
          </p:cNvPr>
          <p:cNvSpPr txBox="1"/>
          <p:nvPr/>
        </p:nvSpPr>
        <p:spPr>
          <a:xfrm>
            <a:off x="119743" y="1143000"/>
            <a:ext cx="89045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50" dirty="0">
                <a:solidFill>
                  <a:srgbClr val="C00000"/>
                </a:solidFill>
                <a:latin typeface="+mn-lt"/>
              </a:rPr>
              <a:t>THIS IS THE CHESS TERM FOR A SPECIAL TYPE OF TIEBREAKER USED TO DETERMINE THE WINNER OF A MATCH WHEN PREVIOUS GAMES HAVE ENDED IN A DRAW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50" dirty="0">
                <a:solidFill>
                  <a:srgbClr val="002060"/>
                </a:solidFill>
                <a:latin typeface="+mn-lt"/>
              </a:rPr>
              <a:t>THIS WORD APPEARS IN SEQUELS TO THE VIDEO GAMES </a:t>
            </a:r>
            <a:r>
              <a:rPr lang="en-US" sz="3450" i="1" dirty="0">
                <a:solidFill>
                  <a:srgbClr val="002060"/>
                </a:solidFill>
                <a:latin typeface="+mn-lt"/>
              </a:rPr>
              <a:t>MORTAL KOMBAT</a:t>
            </a:r>
            <a:r>
              <a:rPr lang="en-US" sz="345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450" i="1" dirty="0">
                <a:solidFill>
                  <a:srgbClr val="002060"/>
                </a:solidFill>
                <a:latin typeface="+mn-lt"/>
              </a:rPr>
              <a:t>RED FACTION</a:t>
            </a:r>
            <a:r>
              <a:rPr lang="en-US" sz="3450" dirty="0">
                <a:solidFill>
                  <a:srgbClr val="002060"/>
                </a:solidFill>
                <a:latin typeface="+mn-lt"/>
              </a:rPr>
              <a:t>, AND </a:t>
            </a:r>
            <a:r>
              <a:rPr lang="en-US" sz="3450" i="1" dirty="0">
                <a:solidFill>
                  <a:srgbClr val="002060"/>
                </a:solidFill>
                <a:latin typeface="+mn-lt"/>
              </a:rPr>
              <a:t>WORMS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50" dirty="0">
                <a:solidFill>
                  <a:srgbClr val="373F3B"/>
                </a:solidFill>
                <a:latin typeface="+mn-lt"/>
              </a:rPr>
              <a:t>A DISASTER MOVIE WITH THIS WORD AS THE TITLE WAS THE HIGHEST</a:t>
            </a:r>
            <a:r>
              <a:rPr lang="en-US" sz="3450" i="1" dirty="0">
                <a:solidFill>
                  <a:srgbClr val="373F3B"/>
                </a:solidFill>
                <a:latin typeface="+mn-lt"/>
              </a:rPr>
              <a:t>-</a:t>
            </a:r>
            <a:r>
              <a:rPr lang="en-US" sz="3450" dirty="0">
                <a:solidFill>
                  <a:srgbClr val="373F3B"/>
                </a:solidFill>
                <a:latin typeface="+mn-lt"/>
              </a:rPr>
              <a:t>GROSSING FILM WORLDWIDE OF THOSE RELEASED IN 1998</a:t>
            </a:r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21447" y="0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pic>
        <p:nvPicPr>
          <p:cNvPr id="4098" name="Picture 2" descr="Armageddon Starring Bruce Willis, Ben Affleck | Movie Rewind">
            <a:extLst>
              <a:ext uri="{FF2B5EF4-FFF2-40B4-BE49-F238E27FC236}">
                <a16:creationId xmlns:a16="http://schemas.microsoft.com/office/drawing/2014/main" id="{108AC77F-9116-E0B9-13BE-B68F3C1D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1066800"/>
            <a:ext cx="8659091" cy="51816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MATHEMATICS</a:t>
            </a:r>
            <a:endParaRPr lang="en-US" sz="42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7250" y="1295400"/>
            <a:ext cx="74295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50" b="1" dirty="0">
                <a:solidFill>
                  <a:srgbClr val="C00000"/>
                </a:solidFill>
              </a:rPr>
              <a:t>WHAT IS THE TERM FOR A SQUARE OF POSITIVE NUMBERS WHERE THE SUM OF EACH ROW, COLUMN, AND BOTH DIAGONALS ARE </a:t>
            </a:r>
            <a:br>
              <a:rPr lang="en-US" sz="5050" b="1" dirty="0">
                <a:solidFill>
                  <a:srgbClr val="C00000"/>
                </a:solidFill>
              </a:rPr>
            </a:br>
            <a:r>
              <a:rPr lang="en-US" sz="5050" b="1" dirty="0">
                <a:solidFill>
                  <a:srgbClr val="C00000"/>
                </a:solidFill>
              </a:rPr>
              <a:t>THE SAME?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42E1B-3A19-6E89-C7E7-EA8384B31EE3}"/>
              </a:ext>
            </a:extLst>
          </p:cNvPr>
          <p:cNvSpPr txBox="1"/>
          <p:nvPr/>
        </p:nvSpPr>
        <p:spPr>
          <a:xfrm>
            <a:off x="190499" y="670264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MAGIC SQUARE</a:t>
            </a:r>
          </a:p>
        </p:txBody>
      </p:sp>
      <p:pic>
        <p:nvPicPr>
          <p:cNvPr id="5122" name="Picture 2" descr="Magic squares">
            <a:extLst>
              <a:ext uri="{FF2B5EF4-FFF2-40B4-BE49-F238E27FC236}">
                <a16:creationId xmlns:a16="http://schemas.microsoft.com/office/drawing/2014/main" id="{11E1C7F5-DDE4-2DB9-B52E-F4F4A8DBD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8742" y="2590800"/>
            <a:ext cx="4147734" cy="4011742"/>
          </a:xfrm>
          <a:prstGeom prst="rect">
            <a:avLst/>
          </a:prstGeom>
          <a:noFill/>
          <a:effectLst>
            <a:glow rad="101600">
              <a:schemeClr val="accent3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C222B-B57C-03AD-25EB-41C41B35D94D}"/>
              </a:ext>
            </a:extLst>
          </p:cNvPr>
          <p:cNvSpPr txBox="1"/>
          <p:nvPr/>
        </p:nvSpPr>
        <p:spPr>
          <a:xfrm>
            <a:off x="1676400" y="1676400"/>
            <a:ext cx="5981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WHO ARE WE?</a:t>
            </a:r>
          </a:p>
        </p:txBody>
      </p:sp>
      <p:pic>
        <p:nvPicPr>
          <p:cNvPr id="3074" name="Picture 2" descr="Pamela Anderson in grade 9, 1981. : r/OldSchoolCool">
            <a:extLst>
              <a:ext uri="{FF2B5EF4-FFF2-40B4-BE49-F238E27FC236}">
                <a16:creationId xmlns:a16="http://schemas.microsoft.com/office/drawing/2014/main" id="{1B644C02-E5E8-B330-43A1-849F3E398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143458"/>
            <a:ext cx="5029200" cy="65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ssing Nixon Audio Tapes Recaptured: Tricky Dicky Speaking with Young  Belichick | Bud Fox News">
            <a:extLst>
              <a:ext uri="{FF2B5EF4-FFF2-40B4-BE49-F238E27FC236}">
                <a16:creationId xmlns:a16="http://schemas.microsoft.com/office/drawing/2014/main" id="{C1489EB3-654C-9D34-39C3-5CF0DEE0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22" y="155555"/>
            <a:ext cx="4954555" cy="65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adio Personality Robin Quivers Is Also Air Force Veteran &gt; U.S. Department  of Defense &gt; Story">
            <a:extLst>
              <a:ext uri="{FF2B5EF4-FFF2-40B4-BE49-F238E27FC236}">
                <a16:creationId xmlns:a16="http://schemas.microsoft.com/office/drawing/2014/main" id="{229BD8A4-4FA0-AE24-9E8A-ED02C077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00" y="109744"/>
            <a:ext cx="4636200" cy="66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on-Yi and Woody, Then">
            <a:extLst>
              <a:ext uri="{FF2B5EF4-FFF2-40B4-BE49-F238E27FC236}">
                <a16:creationId xmlns:a16="http://schemas.microsoft.com/office/drawing/2014/main" id="{9A315986-9C8B-185E-A092-35956A902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3837" y="114567"/>
            <a:ext cx="4931228" cy="66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st-Selling Author Tom Clancy Dies In Baltimore - CBS Baltimore">
            <a:extLst>
              <a:ext uri="{FF2B5EF4-FFF2-40B4-BE49-F238E27FC236}">
                <a16:creationId xmlns:a16="http://schemas.microsoft.com/office/drawing/2014/main" id="{15C9CC69-413F-7928-6D42-EB4B94900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4722" y="85412"/>
            <a:ext cx="4954554" cy="66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75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172C6-37F0-40FB-1DCE-1DEBABB4C86C}"/>
              </a:ext>
            </a:extLst>
          </p:cNvPr>
          <p:cNvSpPr txBox="1"/>
          <p:nvPr/>
        </p:nvSpPr>
        <p:spPr>
          <a:xfrm>
            <a:off x="228600" y="3110"/>
            <a:ext cx="8686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00" dirty="0">
                <a:solidFill>
                  <a:srgbClr val="C00000"/>
                </a:solidFill>
                <a:latin typeface="+mn-lt"/>
              </a:rPr>
              <a:t>PAMELA ANDERSON</a:t>
            </a:r>
            <a:endParaRPr lang="en-US" sz="77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Pamela Anderson in grade 9, 1981. : r/OldSchoolCool">
            <a:extLst>
              <a:ext uri="{FF2B5EF4-FFF2-40B4-BE49-F238E27FC236}">
                <a16:creationId xmlns:a16="http://schemas.microsoft.com/office/drawing/2014/main" id="{B897F600-3E3A-5855-4BF8-6EC131294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655" y="1447799"/>
            <a:ext cx="4043052" cy="52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ext for Pamela Anderson? A Vegan Cooking Show on Food Network | VegNews">
            <a:extLst>
              <a:ext uri="{FF2B5EF4-FFF2-40B4-BE49-F238E27FC236}">
                <a16:creationId xmlns:a16="http://schemas.microsoft.com/office/drawing/2014/main" id="{76501B4B-E75F-105A-0F2D-85E21F8B5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4400" y="1447799"/>
            <a:ext cx="4088709" cy="52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73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200" b="1">
                <a:solidFill>
                  <a:srgbClr val="C00000"/>
                </a:solidFill>
                <a:latin typeface="+mn-lt"/>
                <a:cs typeface="Arial" pitchFamily="34" charset="0"/>
              </a:rPr>
              <a:t>ANSWER # 1</a:t>
            </a:r>
            <a:endParaRPr lang="en-US" sz="42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26A82-F656-CE29-8720-A3CACB9706AF}"/>
              </a:ext>
            </a:extLst>
          </p:cNvPr>
          <p:cNvSpPr txBox="1"/>
          <p:nvPr/>
        </p:nvSpPr>
        <p:spPr>
          <a:xfrm>
            <a:off x="228600" y="609600"/>
            <a:ext cx="8686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POSTMASTER GENERAL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96DFAE-F8DA-5BF5-F76B-6556D6CE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3505200"/>
            <a:ext cx="2362200" cy="320259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9E665-C00A-E0E6-CCA2-345B641301E1}"/>
              </a:ext>
            </a:extLst>
          </p:cNvPr>
          <p:cNvSpPr txBox="1"/>
          <p:nvPr/>
        </p:nvSpPr>
        <p:spPr>
          <a:xfrm>
            <a:off x="0" y="-7620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dirty="0">
                <a:solidFill>
                  <a:srgbClr val="C00000"/>
                </a:solidFill>
                <a:latin typeface="+mn-lt"/>
              </a:rPr>
              <a:t>BILL BELICHICK</a:t>
            </a:r>
            <a:endParaRPr lang="en-US" sz="105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 descr="Missing Nixon Audio Tapes Recaptured: Tricky Dicky Speaking with Young  Belichick | Bud Fox News">
            <a:extLst>
              <a:ext uri="{FF2B5EF4-FFF2-40B4-BE49-F238E27FC236}">
                <a16:creationId xmlns:a16="http://schemas.microsoft.com/office/drawing/2014/main" id="{802FFBD0-7CAE-7071-5709-8558D475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9" y="1676399"/>
            <a:ext cx="3810000" cy="50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l Belichick: Biography, NFL Coach, New England Patriots">
            <a:extLst>
              <a:ext uri="{FF2B5EF4-FFF2-40B4-BE49-F238E27FC236}">
                <a16:creationId xmlns:a16="http://schemas.microsoft.com/office/drawing/2014/main" id="{D44ECF8D-E4CB-8579-C3C0-81C02D297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2724" y="1676399"/>
            <a:ext cx="3810000" cy="50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730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A6FC1-7CAF-ED9E-0411-E2B18EFDC4C8}"/>
              </a:ext>
            </a:extLst>
          </p:cNvPr>
          <p:cNvSpPr txBox="1"/>
          <p:nvPr/>
        </p:nvSpPr>
        <p:spPr>
          <a:xfrm>
            <a:off x="0" y="-7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ROBIN QUIVERS</a:t>
            </a:r>
            <a:endParaRPr lang="en-US" sz="105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194" name="Picture 2" descr="Radio Personality Robin Quivers Is Also Air Force Veteran &gt; U.S. Department  of Defense &gt; Story">
            <a:extLst>
              <a:ext uri="{FF2B5EF4-FFF2-40B4-BE49-F238E27FC236}">
                <a16:creationId xmlns:a16="http://schemas.microsoft.com/office/drawing/2014/main" id="{4A998943-51D0-9266-99DF-B1CB55B2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2" y="1666955"/>
            <a:ext cx="3502416" cy="50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bin Quivers - Wikipedia">
            <a:extLst>
              <a:ext uri="{FF2B5EF4-FFF2-40B4-BE49-F238E27FC236}">
                <a16:creationId xmlns:a16="http://schemas.microsoft.com/office/drawing/2014/main" id="{D4757A0B-4ABA-019D-40C5-34902EE7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4876" y="1666955"/>
            <a:ext cx="3756136" cy="50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5756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9185D-5F27-ABEB-4D44-4D799BDC3DBC}"/>
              </a:ext>
            </a:extLst>
          </p:cNvPr>
          <p:cNvSpPr txBox="1"/>
          <p:nvPr/>
        </p:nvSpPr>
        <p:spPr>
          <a:xfrm>
            <a:off x="0" y="-7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WOODY ALLEN</a:t>
            </a:r>
            <a:endParaRPr lang="en-US" sz="15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6" name="Picture 2" descr="Soon-Yi and Woody, Then">
            <a:extLst>
              <a:ext uri="{FF2B5EF4-FFF2-40B4-BE49-F238E27FC236}">
                <a16:creationId xmlns:a16="http://schemas.microsoft.com/office/drawing/2014/main" id="{6896D0F2-B868-2B4A-AFF2-1348A299C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707" y="1653072"/>
            <a:ext cx="3733800" cy="50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oody Allen - IMDb">
            <a:extLst>
              <a:ext uri="{FF2B5EF4-FFF2-40B4-BE49-F238E27FC236}">
                <a16:creationId xmlns:a16="http://schemas.microsoft.com/office/drawing/2014/main" id="{056C0A19-1F6E-C1D7-D41B-A94BCE43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44" y="1653072"/>
            <a:ext cx="3401056" cy="50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4636"/>
      </p:ext>
    </p:extLst>
  </p:cSld>
  <p:clrMapOvr>
    <a:masterClrMapping/>
  </p:clrMapOvr>
  <p:transition spd="slow">
    <p:push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99A37-1502-DDD5-2FF2-4810C3710F63}"/>
              </a:ext>
            </a:extLst>
          </p:cNvPr>
          <p:cNvSpPr txBox="1"/>
          <p:nvPr/>
        </p:nvSpPr>
        <p:spPr>
          <a:xfrm>
            <a:off x="21771" y="-222123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+mn-lt"/>
              </a:rPr>
              <a:t>TOM CLANCY</a:t>
            </a:r>
            <a:endParaRPr lang="en-US" sz="18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74" name="Picture 6" descr="Best-Selling Author Tom Clancy Dies In Baltimore - CBS Baltimore">
            <a:extLst>
              <a:ext uri="{FF2B5EF4-FFF2-40B4-BE49-F238E27FC236}">
                <a16:creationId xmlns:a16="http://schemas.microsoft.com/office/drawing/2014/main" id="{570A96E8-812C-B5D2-50F5-406A2E078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824" y="1851901"/>
            <a:ext cx="3581400" cy="48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Clancy - Writer">
            <a:extLst>
              <a:ext uri="{FF2B5EF4-FFF2-40B4-BE49-F238E27FC236}">
                <a16:creationId xmlns:a16="http://schemas.microsoft.com/office/drawing/2014/main" id="{A7624BB1-0095-D376-75BD-7D82523A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6520" y="1851901"/>
            <a:ext cx="3661731" cy="47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74907"/>
      </p:ext>
    </p:extLst>
  </p:cSld>
  <p:clrMapOvr>
    <a:masterClrMapping/>
  </p:clrMapOvr>
  <p:transition spd="slow">
    <p:push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048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WORLD GEOGRAPHY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31" y="1219200"/>
            <a:ext cx="80010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WHAT LETTER BEGINS THE NAMES OF THREE DIFFERENT AFRICAN COUNTRIES THAT ALL BORDER ONE ANOTHER?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F22187-7879-2D92-298E-B7EF50D6A68D}"/>
              </a:ext>
            </a:extLst>
          </p:cNvPr>
          <p:cNvSpPr txBox="1"/>
          <p:nvPr/>
        </p:nvSpPr>
        <p:spPr>
          <a:xfrm>
            <a:off x="152400" y="152400"/>
            <a:ext cx="8839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</a:t>
            </a:r>
            <a:br>
              <a:rPr lang="en-US" sz="115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CHAD, CAMEROON, CENTRAL AFRICAN REPUBLIC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4" name="Picture 2" descr="Basic Africa Map - Lambert Conic Projection">
            <a:extLst>
              <a:ext uri="{FF2B5EF4-FFF2-40B4-BE49-F238E27FC236}">
                <a16:creationId xmlns:a16="http://schemas.microsoft.com/office/drawing/2014/main" id="{6DE469F6-B4AF-F7A9-D3DA-68C9680EB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800" y="4072985"/>
            <a:ext cx="2514600" cy="26077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1143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LITERATURE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3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PARTER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B9E62-29FB-E56F-B32F-5D6F99762109}"/>
              </a:ext>
            </a:extLst>
          </p:cNvPr>
          <p:cNvSpPr txBox="1"/>
          <p:nvPr/>
        </p:nvSpPr>
        <p:spPr>
          <a:xfrm>
            <a:off x="190500" y="17526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WHAT THREE COLLECTIONS OF POETRY BY SHEL SILVERSTEIN WERE PUBLISHED DURING HIS LIFETIME?</a:t>
            </a:r>
          </a:p>
        </p:txBody>
      </p:sp>
    </p:spTree>
    <p:extLst>
      <p:ext uri="{BB962C8B-B14F-4D97-AF65-F5344CB8AC3E}">
        <p14:creationId xmlns:p14="http://schemas.microsoft.com/office/powerpoint/2010/main" val="30860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555" y="381000"/>
            <a:ext cx="9144000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61AB-B254-39D6-7CDB-BB498E008350}"/>
              </a:ext>
            </a:extLst>
          </p:cNvPr>
          <p:cNvSpPr txBox="1"/>
          <p:nvPr/>
        </p:nvSpPr>
        <p:spPr>
          <a:xfrm>
            <a:off x="304800" y="675250"/>
            <a:ext cx="86106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700" dirty="0">
                <a:solidFill>
                  <a:srgbClr val="C00000"/>
                </a:solidFill>
                <a:latin typeface="+mn-lt"/>
              </a:rPr>
              <a:t>WHERE THE SIDEWALK ENDS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700" dirty="0">
                <a:solidFill>
                  <a:srgbClr val="373F3B"/>
                </a:solidFill>
                <a:latin typeface="+mn-lt"/>
              </a:rPr>
              <a:t>A LIGHT IN THE ATTIC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700" dirty="0">
                <a:solidFill>
                  <a:srgbClr val="002060"/>
                </a:solidFill>
                <a:latin typeface="+mn-lt"/>
              </a:rPr>
              <a:t>FALLING UP</a:t>
            </a:r>
          </a:p>
        </p:txBody>
      </p:sp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97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5050" b="1" dirty="0">
                <a:solidFill>
                  <a:srgbClr val="FFFF00"/>
                </a:solidFill>
              </a:rPr>
              <a:t>WHAT WORD CAN MEAN AN ORIGINAL MODEL OF SOMETHING OR, IN PSYCHOLOGY, ANY UNCONSCIOUS IDEA HELD BY ALL MEMBERS </a:t>
            </a:r>
            <a:br>
              <a:rPr lang="en-US" sz="5050" b="1" dirty="0">
                <a:solidFill>
                  <a:srgbClr val="FFFF00"/>
                </a:solidFill>
              </a:rPr>
            </a:br>
            <a:r>
              <a:rPr lang="en-US" sz="5050" b="1" dirty="0">
                <a:solidFill>
                  <a:srgbClr val="FFFF00"/>
                </a:solidFill>
              </a:rPr>
              <a:t>OF SOCIETY?</a:t>
            </a: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ANSWER #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B2D49-147E-A3F0-0D6C-D85E69831D1D}"/>
              </a:ext>
            </a:extLst>
          </p:cNvPr>
          <p:cNvSpPr txBox="1"/>
          <p:nvPr/>
        </p:nvSpPr>
        <p:spPr>
          <a:xfrm>
            <a:off x="190500" y="533400"/>
            <a:ext cx="876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rgbClr val="FFFF00"/>
                </a:solidFill>
                <a:latin typeface="+mn-lt"/>
              </a:rPr>
              <a:t>ARCHETYPE</a:t>
            </a:r>
          </a:p>
        </p:txBody>
      </p:sp>
      <p:pic>
        <p:nvPicPr>
          <p:cNvPr id="9220" name="Picture 4" descr="Archetype of the Absolute: The Unity of Opposites in Mysticism, Philosophy,  and Psychology (Paperback) - Walmart.com">
            <a:extLst>
              <a:ext uri="{FF2B5EF4-FFF2-40B4-BE49-F238E27FC236}">
                <a16:creationId xmlns:a16="http://schemas.microsoft.com/office/drawing/2014/main" id="{D9F69416-5460-814C-E296-DD7BD58AD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29" y="2690348"/>
            <a:ext cx="3870741" cy="39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8100" y="-29547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TOYS &amp; GAMES</a:t>
            </a:r>
            <a:br>
              <a:rPr lang="en-US" sz="36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3</a:t>
            </a:r>
            <a:r>
              <a:rPr lang="en-US" sz="3600" b="1" i="1" dirty="0">
                <a:solidFill>
                  <a:srgbClr val="006600"/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PARTER</a:t>
            </a:r>
            <a:endParaRPr lang="en-US" sz="330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5E130-16F9-C5BB-C1CC-3E681D66E6CA}"/>
              </a:ext>
            </a:extLst>
          </p:cNvPr>
          <p:cNvSpPr txBox="1"/>
          <p:nvPr/>
        </p:nvSpPr>
        <p:spPr>
          <a:xfrm>
            <a:off x="174750" y="1676400"/>
            <a:ext cx="87006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8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WHAT ARE THE CURRENT NAMES OF BARBIE’S THREE SISTERS?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467600" cy="48307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600" b="1" dirty="0">
                <a:solidFill>
                  <a:srgbClr val="FFFF00"/>
                </a:solidFill>
              </a:rPr>
              <a:t>OF CITIES WITH A POPULATION OF AT LEAST 10,000, WHAT IS THE ONLY U.S. CITY THAT APPEARED IN THE TITLE OF A U.S. </a:t>
            </a:r>
            <a:r>
              <a:rPr lang="en-US" sz="4600" b="1" u="sng" dirty="0">
                <a:solidFill>
                  <a:srgbClr val="FFFF00"/>
                </a:solidFill>
              </a:rPr>
              <a:t>BILLBOARD</a:t>
            </a:r>
            <a:r>
              <a:rPr lang="en-US" sz="4600" b="1" dirty="0">
                <a:solidFill>
                  <a:srgbClr val="FFFF00"/>
                </a:solidFill>
              </a:rPr>
              <a:t> #1 HIT IN THE 1980s?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77505-4F03-7786-205E-C3CBE773439F}"/>
              </a:ext>
            </a:extLst>
          </p:cNvPr>
          <p:cNvSpPr txBox="1"/>
          <p:nvPr/>
        </p:nvSpPr>
        <p:spPr>
          <a:xfrm>
            <a:off x="152400" y="312738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500" dirty="0">
                <a:solidFill>
                  <a:srgbClr val="FFFF00"/>
                </a:solidFill>
                <a:latin typeface="+mn-lt"/>
              </a:rPr>
              <a:t>MIAMI (KOMONO ACCEPTABLE TOO)</a:t>
            </a:r>
          </a:p>
        </p:txBody>
      </p:sp>
      <p:pic>
        <p:nvPicPr>
          <p:cNvPr id="1026" name="Picture 2" descr="Jan Hammer – Miami Vice Theme (1985, Vinyl) - Discogs">
            <a:extLst>
              <a:ext uri="{FF2B5EF4-FFF2-40B4-BE49-F238E27FC236}">
                <a16:creationId xmlns:a16="http://schemas.microsoft.com/office/drawing/2014/main" id="{FC5D734F-913E-7AF8-9B3A-8EEED374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25" y="3267393"/>
            <a:ext cx="3411749" cy="337194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746" y="381000"/>
            <a:ext cx="9144000" cy="1084835"/>
          </a:xfrm>
        </p:spPr>
        <p:txBody>
          <a:bodyPr/>
          <a:lstStyle/>
          <a:p>
            <a:r>
              <a:rPr lang="en-US" sz="7500" dirty="0">
                <a:ln w="19050">
                  <a:solidFill>
                    <a:prstClr val="black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6415881"/>
            <a:ext cx="295470" cy="3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TIEBREAKER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14864"/>
            <a:ext cx="8153400" cy="4625499"/>
          </a:xfrm>
        </p:spPr>
        <p:txBody>
          <a:bodyPr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C1F7C7"/>
                </a:solidFill>
              </a:rPr>
              <a:t>HOW MANY QUESTIONS WERE INCLUDED WITH THE ORIGINAL TRIVIAL PURSUIT BOARD GAME?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TIEBREAKER 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D6D83-710E-88DB-A923-479F8D6E5639}"/>
              </a:ext>
            </a:extLst>
          </p:cNvPr>
          <p:cNvSpPr txBox="1"/>
          <p:nvPr/>
        </p:nvSpPr>
        <p:spPr>
          <a:xfrm>
            <a:off x="-76200" y="3810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>
                <a:solidFill>
                  <a:srgbClr val="C1F7C7"/>
                </a:solidFill>
                <a:latin typeface="+mn-lt"/>
              </a:rPr>
              <a:t>6,000</a:t>
            </a:r>
          </a:p>
        </p:txBody>
      </p:sp>
      <p:pic>
        <p:nvPicPr>
          <p:cNvPr id="2050" name="Picture 2" descr="Trivial Pursuit Game Cards for sale | eBay">
            <a:extLst>
              <a:ext uri="{FF2B5EF4-FFF2-40B4-BE49-F238E27FC236}">
                <a16:creationId xmlns:a16="http://schemas.microsoft.com/office/drawing/2014/main" id="{31D52BA6-4197-94F7-311F-828D0DCAF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4438786"/>
            <a:ext cx="2893219" cy="23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ANSWER #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A54A4-B298-4ABB-1D36-3BC7C0CE87BF}"/>
              </a:ext>
            </a:extLst>
          </p:cNvPr>
          <p:cNvSpPr txBox="1"/>
          <p:nvPr/>
        </p:nvSpPr>
        <p:spPr>
          <a:xfrm>
            <a:off x="152400" y="533400"/>
            <a:ext cx="6781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SKIPPER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STACIE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CHELSEA</a:t>
            </a:r>
          </a:p>
        </p:txBody>
      </p:sp>
      <p:pic>
        <p:nvPicPr>
          <p:cNvPr id="2" name="Picture 2" descr="Barbie PNG transparent image download, size: 566x1340px">
            <a:extLst>
              <a:ext uri="{FF2B5EF4-FFF2-40B4-BE49-F238E27FC236}">
                <a16:creationId xmlns:a16="http://schemas.microsoft.com/office/drawing/2014/main" id="{CEF7862D-0C56-E3EE-72E6-1F12161E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2737" cy="45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rgbClr val="C1F7C7"/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rgbClr val="C1F7C7"/>
                </a:solidFill>
                <a:cs typeface="Arial" charset="0"/>
              </a:rPr>
            </a:br>
            <a:r>
              <a:rPr lang="en-US" sz="4200" b="1" dirty="0">
                <a:solidFill>
                  <a:srgbClr val="C1F7C7"/>
                </a:solidFill>
                <a:cs typeface="Arial" charset="0"/>
              </a:rPr>
              <a:t>BASEBALL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64A0-E55E-067A-A589-181B9E02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678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100" b="1" dirty="0">
                <a:solidFill>
                  <a:srgbClr val="FFFF00"/>
                </a:solidFill>
              </a:rPr>
              <a:t>WHO IS THE ONLY CURRENT MLB PLAYER WITH AT LEAST 400 CAREER HOME RUNS?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rgbClr val="C1F7C7"/>
                </a:solidFill>
                <a:cs typeface="Arial" charset="0"/>
              </a:rPr>
              <a:t>ANSWER #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B415F-C143-D075-56E1-07DF3288DC51}"/>
              </a:ext>
            </a:extLst>
          </p:cNvPr>
          <p:cNvSpPr txBox="1"/>
          <p:nvPr/>
        </p:nvSpPr>
        <p:spPr>
          <a:xfrm>
            <a:off x="18661" y="5334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FFFF00"/>
                </a:solidFill>
                <a:latin typeface="+mn-lt"/>
              </a:rPr>
              <a:t>GIANCARLO STANTON</a:t>
            </a:r>
          </a:p>
        </p:txBody>
      </p:sp>
      <p:pic>
        <p:nvPicPr>
          <p:cNvPr id="3074" name="Picture 2" descr="Giancarlo Stanton (New York Yankees) - MLB by NicoLopez2602 on DeviantArt">
            <a:extLst>
              <a:ext uri="{FF2B5EF4-FFF2-40B4-BE49-F238E27FC236}">
                <a16:creationId xmlns:a16="http://schemas.microsoft.com/office/drawing/2014/main" id="{7910516F-51E6-1FB9-09F6-716032AA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254"/>
            <a:ext cx="3810000" cy="52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9503" y="493587"/>
            <a:ext cx="8733451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THE HUMAN BODY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2-PARTER</a:t>
            </a:r>
            <a:b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92" y="2494051"/>
            <a:ext cx="4127237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CE168-3448-3FFB-A8CD-60A5EDCDB1C1}"/>
              </a:ext>
            </a:extLst>
          </p:cNvPr>
          <p:cNvSpPr txBox="1"/>
          <p:nvPr/>
        </p:nvSpPr>
        <p:spPr>
          <a:xfrm>
            <a:off x="272923" y="1676400"/>
            <a:ext cx="859815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500" dirty="0">
                <a:solidFill>
                  <a:srgbClr val="C1F7C7"/>
                </a:solidFill>
                <a:latin typeface="+mn-lt"/>
              </a:rPr>
              <a:t>NAMED FOR THE WAY THEY RELEASE SECRETIONS, WHAT ARE THE BODY’S TWO MAIN TYPES OF GLANDS?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C1F7C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219976</TotalTime>
  <Words>914</Words>
  <Application>Microsoft Office PowerPoint</Application>
  <PresentationFormat>On-screen Show (4:3)</PresentationFormat>
  <Paragraphs>206</Paragraphs>
  <Slides>54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Berlin Sans FB Demi</vt:lpstr>
      <vt:lpstr>Arial</vt:lpstr>
      <vt:lpstr>Calibri</vt:lpstr>
      <vt:lpstr>1_Office Theme</vt:lpstr>
      <vt:lpstr>TRIVIAMARYLAND WORLD SERIES  </vt:lpstr>
      <vt:lpstr>PowerPoint Presentation</vt:lpstr>
      <vt:lpstr> QUESTION # 1 U.S. HISTORY</vt:lpstr>
      <vt:lpstr>ANSWER # 1</vt:lpstr>
      <vt:lpstr> QUESTION # 2 TOYS &amp; GAMES 3-PARTER</vt:lpstr>
      <vt:lpstr>ANSWER # 2</vt:lpstr>
      <vt:lpstr> QUESTION # 3 BASEBALL  </vt:lpstr>
      <vt:lpstr>ANSWER # 3</vt:lpstr>
      <vt:lpstr>QUESTION # 4 THE HUMAN BODY 2-PARTER </vt:lpstr>
      <vt:lpstr>ANSWER # 4</vt:lpstr>
      <vt:lpstr> QUESTION # 5 WEATHER</vt:lpstr>
      <vt:lpstr>ANSWER # 5</vt:lpstr>
      <vt:lpstr>QUESTION # 6</vt:lpstr>
      <vt:lpstr>   </vt:lpstr>
      <vt:lpstr>   </vt:lpstr>
      <vt:lpstr>   </vt:lpstr>
      <vt:lpstr>   </vt:lpstr>
      <vt:lpstr>   </vt:lpstr>
      <vt:lpstr>  QUESTION # 7 SCIENCE </vt:lpstr>
      <vt:lpstr>ANSWER # 7</vt:lpstr>
      <vt:lpstr>PowerPoint Presentation</vt:lpstr>
      <vt:lpstr>PowerPoint Presentation</vt:lpstr>
      <vt:lpstr> QUESTION # 9 ORGANIZATIONS </vt:lpstr>
      <vt:lpstr>ANSWER # 9</vt:lpstr>
      <vt:lpstr>      </vt:lpstr>
      <vt:lpstr>PowerPoint Presentation</vt:lpstr>
      <vt:lpstr>HALFTIME </vt:lpstr>
      <vt:lpstr> QUESTION # 11 BROADCASTING </vt:lpstr>
      <vt:lpstr> ANSWER # 11</vt:lpstr>
      <vt:lpstr> QUESTION # 12 BUSINESS 3-PARTER</vt:lpstr>
      <vt:lpstr>ANSWER # 12</vt:lpstr>
      <vt:lpstr>  QUESTION # 13 MARYLAND </vt:lpstr>
      <vt:lpstr> ANSWER # 13</vt:lpstr>
      <vt:lpstr> QUESTION # 14 6-4-2</vt:lpstr>
      <vt:lpstr>ANSWER # 14</vt:lpstr>
      <vt:lpstr> QUESTION # 15 MATHEMATICS</vt:lpstr>
      <vt:lpstr>ANSWER # 15</vt:lpstr>
      <vt:lpstr>QUESTION # 16</vt:lpstr>
      <vt:lpstr>PowerPoint Presentation</vt:lpstr>
      <vt:lpstr>  </vt:lpstr>
      <vt:lpstr>  </vt:lpstr>
      <vt:lpstr>  </vt:lpstr>
      <vt:lpstr>  </vt:lpstr>
      <vt:lpstr> QUESTION # 17 WORLD GEOGRAPHY </vt:lpstr>
      <vt:lpstr> ANSWER # 17</vt:lpstr>
      <vt:lpstr> QUESTION # 18 LITERATURE 3-PARTER   </vt:lpstr>
      <vt:lpstr> ANSWER # 18  </vt:lpstr>
      <vt:lpstr>PowerPoint Presentation</vt:lpstr>
      <vt:lpstr>PowerPoint Presentation</vt:lpstr>
      <vt:lpstr> QUESTION # 20 BET UP TO 15 POINTS MUSIC</vt:lpstr>
      <vt:lpstr>ANSWER # 20</vt:lpstr>
      <vt:lpstr>TRIVIAMARYLAND </vt:lpstr>
      <vt:lpstr>PowerPoint Presentation</vt:lpstr>
      <vt:lpstr>PowerPoint Presentation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12062</cp:revision>
  <cp:lastPrinted>2016-06-16T12:22:30Z</cp:lastPrinted>
  <dcterms:created xsi:type="dcterms:W3CDTF">2007-02-10T13:01:25Z</dcterms:created>
  <dcterms:modified xsi:type="dcterms:W3CDTF">2024-09-22T08:35:20Z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1606944179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1658094728</vt:i4>
  </property>
</Properties>
</file>