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  <p:sldMasterId id="2147486997" r:id="rId2"/>
  </p:sldMasterIdLst>
  <p:notesMasterIdLst>
    <p:notesMasterId r:id="rId59"/>
  </p:notesMasterIdLst>
  <p:sldIdLst>
    <p:sldId id="6420" r:id="rId3"/>
    <p:sldId id="6455" r:id="rId4"/>
    <p:sldId id="6460" r:id="rId5"/>
    <p:sldId id="6427" r:id="rId6"/>
    <p:sldId id="6428" r:id="rId7"/>
    <p:sldId id="6421" r:id="rId8"/>
    <p:sldId id="6422" r:id="rId9"/>
    <p:sldId id="6423" r:id="rId10"/>
    <p:sldId id="6424" r:id="rId11"/>
    <p:sldId id="6425" r:id="rId12"/>
    <p:sldId id="6426" r:id="rId13"/>
    <p:sldId id="6368" r:id="rId14"/>
    <p:sldId id="6369" r:id="rId15"/>
    <p:sldId id="6338" r:id="rId16"/>
    <p:sldId id="6456" r:id="rId17"/>
    <p:sldId id="6403" r:id="rId18"/>
    <p:sldId id="6342" r:id="rId19"/>
    <p:sldId id="6457" r:id="rId20"/>
    <p:sldId id="6458" r:id="rId21"/>
    <p:sldId id="6459" r:id="rId22"/>
    <p:sldId id="6429" r:id="rId23"/>
    <p:sldId id="6430" r:id="rId24"/>
    <p:sldId id="6431" r:id="rId25"/>
    <p:sldId id="6432" r:id="rId26"/>
    <p:sldId id="6433" r:id="rId27"/>
    <p:sldId id="6434" r:id="rId28"/>
    <p:sldId id="6336" r:id="rId29"/>
    <p:sldId id="6337" r:id="rId30"/>
    <p:sldId id="6419" r:id="rId31"/>
    <p:sldId id="6435" r:id="rId32"/>
    <p:sldId id="6436" r:id="rId33"/>
    <p:sldId id="6437" r:id="rId34"/>
    <p:sldId id="6438" r:id="rId35"/>
    <p:sldId id="6439" r:id="rId36"/>
    <p:sldId id="6440" r:id="rId37"/>
    <p:sldId id="6441" r:id="rId38"/>
    <p:sldId id="6442" r:id="rId39"/>
    <p:sldId id="6443" r:id="rId40"/>
    <p:sldId id="6444" r:id="rId41"/>
    <p:sldId id="6344" r:id="rId42"/>
    <p:sldId id="6410" r:id="rId43"/>
    <p:sldId id="6405" r:id="rId44"/>
    <p:sldId id="6408" r:id="rId45"/>
    <p:sldId id="6407" r:id="rId46"/>
    <p:sldId id="6406" r:id="rId47"/>
    <p:sldId id="6445" r:id="rId48"/>
    <p:sldId id="6446" r:id="rId49"/>
    <p:sldId id="6449" r:id="rId50"/>
    <p:sldId id="6450" r:id="rId51"/>
    <p:sldId id="6447" r:id="rId52"/>
    <p:sldId id="6448" r:id="rId53"/>
    <p:sldId id="6451" r:id="rId54"/>
    <p:sldId id="6452" r:id="rId55"/>
    <p:sldId id="6418" r:id="rId56"/>
    <p:sldId id="6453" r:id="rId57"/>
    <p:sldId id="6454" r:id="rId58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1E"/>
    <a:srgbClr val="303C18"/>
    <a:srgbClr val="0F243D"/>
    <a:srgbClr val="122B4A"/>
    <a:srgbClr val="FFFFCF"/>
    <a:srgbClr val="00602B"/>
    <a:srgbClr val="CCCCFF"/>
    <a:srgbClr val="FF0000"/>
    <a:srgbClr val="CC3300"/>
    <a:srgbClr val="33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50" autoAdjust="0"/>
    <p:restoredTop sz="95400" autoAdjust="0"/>
  </p:normalViewPr>
  <p:slideViewPr>
    <p:cSldViewPr>
      <p:cViewPr varScale="1">
        <p:scale>
          <a:sx n="62" d="100"/>
          <a:sy n="62" d="100"/>
        </p:scale>
        <p:origin x="21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North, Central, West, South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1CE0B-949C-4FE5-80A8-C22AB8A9E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9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80426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24166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494169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1242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20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07883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0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1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5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41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15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6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24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0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2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29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04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1290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41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36069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82130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0511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158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7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645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1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6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52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79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46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6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6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1528E1-3E5A-4817-9319-8FA4120D4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13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AD6184-508D-4187-A051-D655091EA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0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78AC98-A2AD-4862-B855-2FFA22FAE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18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95AA2D-7C19-4218-8E22-AFAAA4EFF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93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8310A-7ED4-4C29-A759-436A7A1A3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55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360C77-968A-4022-BB74-2CE75BD41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E54C52-E8FC-4228-886B-55F810FB4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5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F1E752-F0FF-422E-B541-FADE53431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27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7CF38-38E3-4D98-9CAF-9C3C10894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3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C42323-73B7-4A73-9BDE-3E6A864EF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90889B-CCD0-45C5-9D88-39DC34830DF0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98" r:id="rId1"/>
    <p:sldLayoutId id="2147486999" r:id="rId2"/>
    <p:sldLayoutId id="2147487000" r:id="rId3"/>
    <p:sldLayoutId id="2147487001" r:id="rId4"/>
    <p:sldLayoutId id="2147487002" r:id="rId5"/>
    <p:sldLayoutId id="2147487003" r:id="rId6"/>
    <p:sldLayoutId id="2147487004" r:id="rId7"/>
    <p:sldLayoutId id="2147487005" r:id="rId8"/>
    <p:sldLayoutId id="2147487006" r:id="rId9"/>
    <p:sldLayoutId id="2147487007" r:id="rId10"/>
    <p:sldLayoutId id="2147487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ENT@TRIVIAMARYLAN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08038"/>
          </a:xfrm>
        </p:spPr>
        <p:txBody>
          <a:bodyPr/>
          <a:lstStyle/>
          <a:p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M</a:t>
            </a: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W</a:t>
            </a: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ORLD </a:t>
            </a: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</a:t>
            </a:r>
            <a:r>
              <a:rPr lang="en-US" sz="59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ERIES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FACEBOOK.COM/TRIVIAMARYLAND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602427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TRIVIAMARYLAND.COM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94" y="381000"/>
            <a:ext cx="8458200" cy="533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4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TELEVISION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7027" y="1905000"/>
            <a:ext cx="7330134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 dirty="0">
                <a:solidFill>
                  <a:srgbClr val="3B4A1E"/>
                </a:solidFill>
              </a:rPr>
              <a:t>WHAT FOUR WOMEN HAVE CO-HOSTED </a:t>
            </a:r>
            <a:r>
              <a:rPr lang="en-US" sz="6400" i="1" dirty="0">
                <a:solidFill>
                  <a:srgbClr val="3B4A1E"/>
                </a:solidFill>
              </a:rPr>
              <a:t>THE VIEW </a:t>
            </a:r>
            <a:r>
              <a:rPr lang="en-US" sz="6400" dirty="0">
                <a:solidFill>
                  <a:srgbClr val="3B4A1E"/>
                </a:solidFill>
              </a:rPr>
              <a:t>FOR AT LEAST 10 SEASONS?</a:t>
            </a:r>
            <a:endParaRPr lang="en-US" sz="6400" b="1" dirty="0">
              <a:solidFill>
                <a:srgbClr val="3B4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ANSWER # 4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7000" dirty="0">
                <a:solidFill>
                  <a:srgbClr val="3B4A1E"/>
                </a:solidFill>
              </a:rPr>
              <a:t>JOY BEHAR</a:t>
            </a:r>
          </a:p>
          <a:p>
            <a:pPr algn="ctr"/>
            <a:r>
              <a:rPr lang="en-US" altLang="en-US" sz="7000" b="1" dirty="0">
                <a:solidFill>
                  <a:srgbClr val="3B4A1E"/>
                </a:solidFill>
              </a:rPr>
              <a:t>BARBARA WALTERS</a:t>
            </a:r>
          </a:p>
          <a:p>
            <a:pPr algn="ctr"/>
            <a:r>
              <a:rPr lang="en-US" altLang="en-US" sz="7000" dirty="0">
                <a:solidFill>
                  <a:srgbClr val="3B4A1E"/>
                </a:solidFill>
              </a:rPr>
              <a:t>WHOOPI GOLDBERG</a:t>
            </a:r>
          </a:p>
          <a:p>
            <a:pPr algn="ctr"/>
            <a:r>
              <a:rPr lang="en-US" altLang="en-US" sz="7000" dirty="0">
                <a:solidFill>
                  <a:srgbClr val="3B4A1E"/>
                </a:solidFill>
              </a:rPr>
              <a:t>ELISABETH HASSELBECK</a:t>
            </a:r>
            <a:endParaRPr lang="en-US" altLang="en-US" sz="7000" b="1" dirty="0">
              <a:solidFill>
                <a:srgbClr val="3B4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AWARDS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3900" y="1447800"/>
            <a:ext cx="7620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dirty="0">
                <a:solidFill>
                  <a:schemeClr val="bg1">
                    <a:lumMod val="95000"/>
                  </a:schemeClr>
                </a:solidFill>
              </a:rPr>
              <a:t>16-YEAR-OLD GRETA THUNBERG WAS NOMINATED FOR A 2019 NOBEL PEACE PRIZE FOR HER EFFORTS TO RAISE AWARENESS OF WHAT ISSUE?</a:t>
            </a:r>
            <a:endParaRPr lang="en-US" sz="49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14400"/>
            <a:ext cx="8839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9100" dirty="0">
                <a:solidFill>
                  <a:schemeClr val="bg1"/>
                </a:solidFill>
              </a:rPr>
              <a:t>CLIMATE CHANGE</a:t>
            </a:r>
            <a:endParaRPr lang="en-US" altLang="en-US" sz="91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048000"/>
            <a:ext cx="6096000" cy="33182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056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NAME THE MOVIES AND THE THEME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4" y="1131498"/>
            <a:ext cx="8874486" cy="4989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4" y="1219200"/>
            <a:ext cx="8906656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0642"/>
            <a:ext cx="8839200" cy="588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0" y="1174666"/>
            <a:ext cx="8853811" cy="4902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76" y="1097890"/>
            <a:ext cx="8883169" cy="49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25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THEME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71628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8800" b="1" dirty="0">
                <a:solidFill>
                  <a:srgbClr val="3B4A1E"/>
                </a:solidFill>
                <a:latin typeface="+mj-lt"/>
                <a:cs typeface="Arial" pitchFamily="34" charset="0"/>
              </a:rPr>
              <a:t>ALL DIRECTED BY MEN NAMED BRIAN</a:t>
            </a:r>
          </a:p>
        </p:txBody>
      </p:sp>
    </p:spTree>
    <p:extLst>
      <p:ext uri="{BB962C8B-B14F-4D97-AF65-F5344CB8AC3E}">
        <p14:creationId xmlns:p14="http://schemas.microsoft.com/office/powerpoint/2010/main" val="42533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07256" y="3152203"/>
            <a:ext cx="864285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0500" dirty="0">
                <a:solidFill>
                  <a:srgbClr val="3B4A1E"/>
                </a:solidFill>
                <a:cs typeface="Arial" panose="020B0604020202020204" pitchFamily="34" charset="0"/>
              </a:rPr>
              <a:t>VARSITY BLUES</a:t>
            </a:r>
            <a:br>
              <a:rPr lang="en-US" altLang="en-US" sz="9600" dirty="0">
                <a:solidFill>
                  <a:srgbClr val="3B4A1E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BRIAN ROBBINS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21603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429000"/>
            <a:ext cx="5639884" cy="31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31005" y="1341914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3800" dirty="0">
                <a:solidFill>
                  <a:srgbClr val="3B4A1E"/>
                </a:solidFill>
                <a:cs typeface="Arial" panose="020B0604020202020204" pitchFamily="34" charset="0"/>
              </a:rPr>
              <a:t>CARRIE</a:t>
            </a:r>
            <a:br>
              <a:rPr lang="en-US" altLang="en-US" sz="1000" dirty="0">
                <a:solidFill>
                  <a:srgbClr val="3B4A1E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BRIAN DE PALMA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381" y="3011160"/>
            <a:ext cx="6760799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284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95154" y="1765966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8000" dirty="0">
                <a:solidFill>
                  <a:srgbClr val="3B4A1E"/>
                </a:solidFill>
                <a:cs typeface="Arial" panose="020B0604020202020204" pitchFamily="34" charset="0"/>
              </a:rPr>
              <a:t>THE HAPPYTIME MURDERS</a:t>
            </a:r>
            <a:br>
              <a:rPr lang="en-US" altLang="en-US" sz="1000" dirty="0">
                <a:solidFill>
                  <a:srgbClr val="3B4A1E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BRIAN HENSON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05200"/>
            <a:ext cx="480360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24878"/>
      </p:ext>
    </p:extLst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31005" y="1213300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500" dirty="0">
                <a:solidFill>
                  <a:srgbClr val="3B4A1E"/>
                </a:solidFill>
                <a:cs typeface="Arial" panose="020B0604020202020204" pitchFamily="34" charset="0"/>
              </a:rPr>
              <a:t>A KNIGHT’S TALE</a:t>
            </a:r>
            <a:br>
              <a:rPr lang="en-US" altLang="en-US" sz="9500" dirty="0">
                <a:solidFill>
                  <a:srgbClr val="3B4A1E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BRIAN HELGELAND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522908"/>
            <a:ext cx="7363867" cy="40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69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51619"/>
            <a:ext cx="5181600" cy="944562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/>
          <a:lstStyle/>
          <a:p>
            <a:r>
              <a:rPr lang="en-US" sz="6000" dirty="0"/>
              <a:t>SAVE THE DATE!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8" y="1676400"/>
            <a:ext cx="8985122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OUR 6</a:t>
            </a:r>
            <a:r>
              <a:rPr lang="en-US" sz="6000" b="1" baseline="30000" dirty="0">
                <a:solidFill>
                  <a:srgbClr val="C00000"/>
                </a:solidFill>
              </a:rPr>
              <a:t>TH</a:t>
            </a:r>
            <a:r>
              <a:rPr lang="en-US" sz="6000" b="1" dirty="0">
                <a:solidFill>
                  <a:srgbClr val="C00000"/>
                </a:solidFill>
              </a:rPr>
              <a:t> ANNUAL OCEAN CITY TRIVIA TOURNAMENT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6600"/>
                </a:solidFill>
              </a:rPr>
              <a:t>MAY 4, 2019 AT SANIBEL’S IN OCEAN CITY, MD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EMAIL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KENT@TRIVIAMARYLAND.COM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FOR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93" y="178991"/>
            <a:ext cx="1256907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99219"/>
            <a:ext cx="976337" cy="12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422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31005" y="1213300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9600" dirty="0">
                <a:solidFill>
                  <a:srgbClr val="3B4A1E"/>
                </a:solidFill>
                <a:cs typeface="Arial" panose="020B0604020202020204" pitchFamily="34" charset="0"/>
              </a:rPr>
              <a:t>SNOW DOGS</a:t>
            </a:r>
            <a:br>
              <a:rPr lang="en-US" altLang="en-US" sz="1000" dirty="0">
                <a:solidFill>
                  <a:srgbClr val="3B4A1E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BRIAN LEVANT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88" y="2617142"/>
            <a:ext cx="7168623" cy="40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707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7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WORLD HISTORY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4478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rgbClr val="FFFF00"/>
                </a:solidFill>
              </a:rPr>
              <a:t>“OPERATION DYNAMO” WAS THE CODENAME GIVEN TO THE EVACUATION OF WHAT TOWN IN NORTHERN FRANCE DURING WORLD WAR II?</a:t>
            </a:r>
            <a:endParaRPr lang="en-US" sz="5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7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4572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6600" dirty="0">
                <a:solidFill>
                  <a:srgbClr val="FFFF00"/>
                </a:solidFill>
              </a:rPr>
              <a:t>DUNKIRK</a:t>
            </a:r>
            <a:endParaRPr lang="en-US" altLang="en-US" sz="16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36" y="3276600"/>
            <a:ext cx="667192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VIDEO GAMES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905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300" dirty="0">
                <a:solidFill>
                  <a:srgbClr val="003366"/>
                </a:solidFill>
              </a:rPr>
              <a:t>WHAT WERE THE FIRST THREE SEQUELS TO </a:t>
            </a:r>
            <a:r>
              <a:rPr lang="en-US" sz="5300" i="1" dirty="0">
                <a:solidFill>
                  <a:srgbClr val="003366"/>
                </a:solidFill>
              </a:rPr>
              <a:t>THE LEGEND OF ZELDA</a:t>
            </a:r>
            <a:r>
              <a:rPr lang="en-US" sz="5300" dirty="0">
                <a:solidFill>
                  <a:srgbClr val="003366"/>
                </a:solidFill>
              </a:rPr>
              <a:t>, ALL OF WHICH FEATURED THE MAIN PROTAGONIST’S NAME IN THE TITLES?</a:t>
            </a:r>
            <a:endParaRPr lang="en-US" sz="53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35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685800"/>
            <a:ext cx="8077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7300" dirty="0">
                <a:solidFill>
                  <a:srgbClr val="003366"/>
                </a:solidFill>
              </a:rPr>
              <a:t>THE ADVENTURE OF LINK</a:t>
            </a:r>
          </a:p>
          <a:p>
            <a:r>
              <a:rPr lang="en-US" altLang="en-US" sz="7300" b="1" dirty="0">
                <a:solidFill>
                  <a:srgbClr val="003366"/>
                </a:solidFill>
              </a:rPr>
              <a:t>A LINK TO THE PAST</a:t>
            </a:r>
          </a:p>
          <a:p>
            <a:r>
              <a:rPr lang="en-US" altLang="en-US" sz="7300" dirty="0">
                <a:solidFill>
                  <a:srgbClr val="003366"/>
                </a:solidFill>
              </a:rPr>
              <a:t>LINK’S AWAKENING</a:t>
            </a:r>
            <a:endParaRPr lang="en-US" altLang="en-US" sz="7300" b="1" dirty="0">
              <a:solidFill>
                <a:srgbClr val="0033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733800"/>
            <a:ext cx="20269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9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ANIMALS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5300" y="1447800"/>
            <a:ext cx="8077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00" dirty="0">
                <a:solidFill>
                  <a:srgbClr val="1A4E34"/>
                </a:solidFill>
              </a:rPr>
              <a:t>WITH OVER 1,500 SPECIES AND POPULATIONS ON ALL CONTINENTS EXCEPT ANTARCTICA, WHAT TYPE OF ANIMAL IS A SKINK?</a:t>
            </a:r>
            <a:endParaRPr lang="en-US" sz="5800" b="1" dirty="0">
              <a:solidFill>
                <a:srgbClr val="1A4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9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361591"/>
            <a:ext cx="8763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9900" dirty="0">
                <a:solidFill>
                  <a:srgbClr val="1A4E34"/>
                </a:solidFill>
              </a:rPr>
              <a:t>LIZARD</a:t>
            </a:r>
            <a:endParaRPr lang="en-US" altLang="en-US" sz="19900" b="1" dirty="0">
              <a:solidFill>
                <a:srgbClr val="1A4E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96" y="3429000"/>
            <a:ext cx="648921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0296" y="44149"/>
            <a:ext cx="571500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QUESTION # 10</a:t>
            </a:r>
            <a:br>
              <a:rPr lang="en-US" sz="420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lang="en-US" sz="420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420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4-PARTER</a:t>
            </a:r>
            <a:endParaRPr lang="en-US" sz="4200" dirty="0">
              <a:ln w="12700"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5790" y="2235679"/>
            <a:ext cx="5866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cap="all" dirty="0">
                <a:solidFill>
                  <a:srgbClr val="0F243D"/>
                </a:solidFill>
                <a:latin typeface="+mn-lt"/>
              </a:rPr>
              <a:t>NAME THE SONG AND THE THREE ARTISTS/GROUPS PERFORMING IT</a:t>
            </a:r>
            <a:endParaRPr lang="en-US" sz="5400" dirty="0">
              <a:solidFill>
                <a:srgbClr val="0F243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674"/>
            <a:ext cx="3359209" cy="3842233"/>
          </a:xfrm>
          <a:prstGeom prst="rect">
            <a:avLst/>
          </a:prstGeom>
        </p:spPr>
      </p:pic>
      <p:pic>
        <p:nvPicPr>
          <p:cNvPr id="2" name="happytogetherx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4117" y="60287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5712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838700" y="1083854"/>
            <a:ext cx="1752600" cy="799571"/>
          </a:xfrm>
          <a:prstGeom prst="rect">
            <a:avLst/>
          </a:prstGeom>
          <a:solidFill>
            <a:srgbClr val="FFFFC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SONG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429000" y="3124200"/>
            <a:ext cx="4724400" cy="804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ARTISTS/GROUPS</a:t>
            </a:r>
            <a:br>
              <a:rPr lang="en-US" sz="5400" dirty="0"/>
            </a:b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232" y="4091011"/>
            <a:ext cx="53092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F243D"/>
                </a:solidFill>
                <a:latin typeface="+mn-lt"/>
              </a:rPr>
              <a:t>WEEZER</a:t>
            </a:r>
          </a:p>
          <a:p>
            <a:pPr algn="ctr"/>
            <a:r>
              <a:rPr lang="en-US" sz="5400" dirty="0">
                <a:solidFill>
                  <a:srgbClr val="0F243D"/>
                </a:solidFill>
                <a:latin typeface="+mn-lt"/>
              </a:rPr>
              <a:t>MILEY CYRUS</a:t>
            </a:r>
          </a:p>
          <a:p>
            <a:pPr algn="ctr"/>
            <a:r>
              <a:rPr lang="en-US" sz="5400" dirty="0">
                <a:solidFill>
                  <a:srgbClr val="0F243D"/>
                </a:solidFill>
                <a:latin typeface="+mn-lt"/>
              </a:rPr>
              <a:t>DONNY OSMOND</a:t>
            </a:r>
          </a:p>
          <a:p>
            <a:pPr algn="ctr"/>
            <a:endParaRPr lang="en-US" sz="4800" dirty="0">
              <a:solidFill>
                <a:srgbClr val="0F243D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7787" y="1968919"/>
            <a:ext cx="801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F243D"/>
                </a:solidFill>
                <a:latin typeface="+mn-lt"/>
              </a:rPr>
              <a:t>“HAPPY TOGETHER”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2630073" cy="30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2" y="533400"/>
            <a:ext cx="8768752" cy="1488806"/>
          </a:xfrm>
          <a:noFill/>
          <a:ln>
            <a:noFill/>
          </a:ln>
        </p:spPr>
        <p:txBody>
          <a:bodyPr/>
          <a:lstStyle/>
          <a:p>
            <a:r>
              <a:rPr lang="en-US" sz="12500" dirty="0">
                <a:ln>
                  <a:solidFill>
                    <a:srgbClr val="00FA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48" y="5791200"/>
            <a:ext cx="8499176" cy="639763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TRIVIAMARYLAND.COM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8740"/>
            <a:ext cx="17653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738"/>
            <a:ext cx="13716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PLAYOFF TEAMS</a:t>
            </a:r>
          </a:p>
        </p:txBody>
      </p:sp>
      <p:sp>
        <p:nvSpPr>
          <p:cNvPr id="1024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736600" y="1490665"/>
            <a:ext cx="4038600" cy="421163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Fear the crab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 err="1">
                <a:solidFill>
                  <a:srgbClr val="FFFF00"/>
                </a:solidFill>
              </a:rPr>
              <a:t>Joppatowne</a:t>
            </a:r>
            <a:r>
              <a:rPr lang="en-US" sz="2400" b="1" cap="small" dirty="0">
                <a:solidFill>
                  <a:srgbClr val="FFFF00"/>
                </a:solidFill>
              </a:rPr>
              <a:t> Christian church fighting communion wafers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Master </a:t>
            </a:r>
            <a:r>
              <a:rPr lang="en-US" sz="2400" b="1" cap="small" dirty="0" err="1"/>
              <a:t>debators</a:t>
            </a:r>
            <a:endParaRPr lang="en-US" sz="2400" b="1" cap="small" dirty="0"/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The best of the </a:t>
            </a:r>
            <a:r>
              <a:rPr lang="en-US" sz="2400" b="1" cap="small" dirty="0" err="1">
                <a:solidFill>
                  <a:srgbClr val="FFFF00"/>
                </a:solidFill>
              </a:rPr>
              <a:t>wurst</a:t>
            </a:r>
            <a:endParaRPr lang="en-US" sz="2400" b="1" cap="small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Knights of knee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clueless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Fresh pricks of bel air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Pub crawl </a:t>
            </a:r>
            <a:r>
              <a:rPr lang="en-US" sz="2400" b="1" cap="small" dirty="0" err="1">
                <a:solidFill>
                  <a:srgbClr val="FFFF00"/>
                </a:solidFill>
              </a:rPr>
              <a:t>liecthenstein</a:t>
            </a:r>
            <a:endParaRPr lang="en-US" sz="2400" b="1" cap="small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Marksmen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 err="1">
                <a:solidFill>
                  <a:srgbClr val="FFFF00"/>
                </a:solidFill>
              </a:rPr>
              <a:t>Hopppy</a:t>
            </a:r>
            <a:r>
              <a:rPr lang="en-US" sz="2400" b="1" cap="small" dirty="0">
                <a:solidFill>
                  <a:srgbClr val="FFFF00"/>
                </a:solidFill>
              </a:rPr>
              <a:t> bunch</a:t>
            </a:r>
          </a:p>
          <a:p>
            <a:pPr>
              <a:buFont typeface="Arial" charset="0"/>
              <a:buChar char="•"/>
              <a:defRPr/>
            </a:pPr>
            <a:endParaRPr lang="en-US" sz="2600" b="1" cap="small" dirty="0">
              <a:solidFill>
                <a:srgbClr val="FFFF00"/>
              </a:solidFill>
            </a:endParaRPr>
          </a:p>
        </p:txBody>
      </p:sp>
      <p:sp>
        <p:nvSpPr>
          <p:cNvPr id="10250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775200" y="1417638"/>
            <a:ext cx="3733800" cy="4851400"/>
          </a:xfrm>
        </p:spPr>
        <p:txBody>
          <a:bodyPr/>
          <a:lstStyle/>
          <a:p>
            <a:r>
              <a:rPr lang="en-US" altLang="en-US" sz="2400" b="1" cap="small" dirty="0">
                <a:solidFill>
                  <a:srgbClr val="FFFF00"/>
                </a:solidFill>
              </a:rPr>
              <a:t>Fat kids</a:t>
            </a:r>
          </a:p>
          <a:p>
            <a:r>
              <a:rPr lang="en-US" altLang="en-US" sz="2400" b="1" cap="small" dirty="0"/>
              <a:t>Donner party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infinity</a:t>
            </a:r>
          </a:p>
          <a:p>
            <a:r>
              <a:rPr lang="en-US" altLang="en-US" sz="2400" b="1" cap="small" dirty="0"/>
              <a:t>Run over by a puffin</a:t>
            </a:r>
            <a:endParaRPr lang="en-US" altLang="en-US" sz="2400" b="1" cap="small" dirty="0">
              <a:solidFill>
                <a:srgbClr val="FFFF00"/>
              </a:solidFill>
            </a:endParaRP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The undecided</a:t>
            </a:r>
          </a:p>
          <a:p>
            <a:r>
              <a:rPr lang="en-US" altLang="en-US" sz="2400" b="1" cap="small" dirty="0"/>
              <a:t>Dingo ate my baby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Fab four</a:t>
            </a:r>
          </a:p>
          <a:p>
            <a:r>
              <a:rPr lang="en-US" altLang="en-US" sz="2400" b="1" cap="small" dirty="0"/>
              <a:t>I’m so hungry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Casks</a:t>
            </a:r>
          </a:p>
          <a:p>
            <a:r>
              <a:rPr lang="en-US" altLang="en-US" sz="2400" b="1" cap="small" dirty="0"/>
              <a:t>Whiskey tango foxtrot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Let the </a:t>
            </a:r>
            <a:r>
              <a:rPr lang="en-US" altLang="en-US" sz="2400" b="1" cap="small" dirty="0" err="1">
                <a:solidFill>
                  <a:srgbClr val="FFFF00"/>
                </a:solidFill>
              </a:rPr>
              <a:t>wookie</a:t>
            </a:r>
            <a:r>
              <a:rPr lang="en-US" altLang="en-US" sz="2400" b="1" cap="small" dirty="0">
                <a:solidFill>
                  <a:srgbClr val="FFFF00"/>
                </a:solidFill>
              </a:rPr>
              <a:t> win</a:t>
            </a:r>
          </a:p>
          <a:p>
            <a:r>
              <a:rPr lang="en-US" altLang="en-US" sz="2400" b="1" cap="small" dirty="0"/>
              <a:t>I saw the devil</a:t>
            </a:r>
          </a:p>
          <a:p>
            <a:endParaRPr lang="en-US" altLang="en-US" sz="2800" b="1" cap="small" dirty="0"/>
          </a:p>
          <a:p>
            <a:pPr marL="0" indent="0">
              <a:buNone/>
            </a:pPr>
            <a:endParaRPr lang="en-US" altLang="en-US" sz="2600" b="1" cap="small" dirty="0"/>
          </a:p>
          <a:p>
            <a:pPr marL="0" indent="0">
              <a:buNone/>
            </a:pPr>
            <a:endParaRPr lang="en-US" altLang="en-US" sz="2600" b="1" cap="small" dirty="0"/>
          </a:p>
          <a:p>
            <a:endParaRPr lang="en-US" altLang="en-US" sz="2600" b="1" cap="small" dirty="0"/>
          </a:p>
        </p:txBody>
      </p:sp>
    </p:spTree>
    <p:extLst>
      <p:ext uri="{BB962C8B-B14F-4D97-AF65-F5344CB8AC3E}">
        <p14:creationId xmlns:p14="http://schemas.microsoft.com/office/powerpoint/2010/main" val="31745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QUESTION # 11</a:t>
            </a:r>
            <a:b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WEIGHTS &amp; MEASUREMENTS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4478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00" dirty="0">
                <a:solidFill>
                  <a:schemeClr val="bg1">
                    <a:lumMod val="95000"/>
                  </a:schemeClr>
                </a:solidFill>
              </a:rPr>
              <a:t>WHAT UNIT OF MEASUREMENT WAS ORIGINALLY DESIGNED TO EQUAL ONE FORTY-MILLIONTH OF THE EARTH’S CIRCUMFERENCE?</a:t>
            </a:r>
            <a:endParaRPr lang="en-US" sz="5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ANSWER # 11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5334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6600" dirty="0">
                <a:solidFill>
                  <a:schemeClr val="bg1"/>
                </a:solidFill>
              </a:rPr>
              <a:t>METER</a:t>
            </a:r>
            <a:endParaRPr lang="en-US" altLang="en-US" sz="16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847974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TV &amp; CHEMISTRY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50" y="1981200"/>
            <a:ext cx="86296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chemeClr val="tx2">
                    <a:lumMod val="50000"/>
                  </a:schemeClr>
                </a:solidFill>
              </a:rPr>
              <a:t>WHAT TWO ELEMENTS ON THE PERIODIC TABLE APPEAR IN THE LOGO FOR THE TV SHOW </a:t>
            </a:r>
            <a:r>
              <a:rPr lang="en-US" sz="6300" i="1" dirty="0">
                <a:solidFill>
                  <a:schemeClr val="tx2">
                    <a:lumMod val="50000"/>
                  </a:schemeClr>
                </a:solidFill>
              </a:rPr>
              <a:t>BREAKING BAD</a:t>
            </a:r>
            <a:r>
              <a:rPr lang="en-US" sz="6300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sz="63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09600"/>
            <a:ext cx="8305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1500" dirty="0">
                <a:solidFill>
                  <a:schemeClr val="tx2">
                    <a:lumMod val="50000"/>
                  </a:schemeClr>
                </a:solidFill>
              </a:rPr>
              <a:t>BROMINE</a:t>
            </a:r>
          </a:p>
          <a:p>
            <a:r>
              <a:rPr lang="en-US" altLang="en-US" sz="11500" b="1" dirty="0">
                <a:solidFill>
                  <a:schemeClr val="tx2">
                    <a:lumMod val="50000"/>
                  </a:schemeClr>
                </a:solidFill>
              </a:rPr>
              <a:t>BARIUM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648200"/>
            <a:ext cx="3200400" cy="20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QUESTION # 13</a:t>
            </a:r>
            <a:b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FOOD &amp; DRINK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524000"/>
            <a:ext cx="86868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700" dirty="0">
                <a:solidFill>
                  <a:schemeClr val="bg1"/>
                </a:solidFill>
              </a:rPr>
              <a:t>IN 2004, PEPSICO INTRODUCED WHAT VERSION OF PEPSI WITH HALF THE SUGAR, CARBS, AND CALORIES?</a:t>
            </a:r>
            <a:endParaRPr lang="en-US" sz="6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ANSWER # 13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3" y="1295400"/>
            <a:ext cx="8731814" cy="5334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67905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BASEBALL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1905000"/>
            <a:ext cx="7353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300" dirty="0">
                <a:solidFill>
                  <a:srgbClr val="002060"/>
                </a:solidFill>
              </a:rPr>
              <a:t>WHAT THREE TEAMS THAT WERE MEMBERS OF THE AMERICAN LEAGUE EAST IN THE 1980s ARE NO LONGER A PART OF THE DIVISION?</a:t>
            </a:r>
            <a:endParaRPr lang="en-US" sz="5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2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3810847"/>
            <a:ext cx="5048268" cy="3047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079" y="342900"/>
            <a:ext cx="3499321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9256"/>
            <a:ext cx="5205340" cy="28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PHILOSOPHY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6274" y="1447800"/>
            <a:ext cx="77819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900" dirty="0">
                <a:solidFill>
                  <a:schemeClr val="accent5">
                    <a:lumMod val="50000"/>
                  </a:schemeClr>
                </a:solidFill>
              </a:rPr>
              <a:t>THE 17</a:t>
            </a:r>
            <a:r>
              <a:rPr lang="en-US" sz="59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5900" dirty="0">
                <a:solidFill>
                  <a:schemeClr val="accent5">
                    <a:lumMod val="50000"/>
                  </a:schemeClr>
                </a:solidFill>
              </a:rPr>
              <a:t> CENTURY PROPOSITION KNOWN AS </a:t>
            </a:r>
            <a:r>
              <a:rPr lang="en-US" sz="5900" dirty="0">
                <a:solidFill>
                  <a:schemeClr val="accent1">
                    <a:lumMod val="50000"/>
                  </a:schemeClr>
                </a:solidFill>
              </a:rPr>
              <a:t>PASCAL’S WAGER </a:t>
            </a:r>
            <a:r>
              <a:rPr lang="en-US" sz="5900" dirty="0">
                <a:solidFill>
                  <a:schemeClr val="accent5">
                    <a:lumMod val="50000"/>
                  </a:schemeClr>
                </a:solidFill>
              </a:rPr>
              <a:t>ARGUES THAT RATIONAL PEOPLE SHOULD DO WHAT?</a:t>
            </a:r>
            <a:endParaRPr lang="en-US" sz="59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1500" dirty="0">
                <a:solidFill>
                  <a:schemeClr val="accent5">
                    <a:lumMod val="50000"/>
                  </a:schemeClr>
                </a:solidFill>
              </a:rPr>
              <a:t>BELIEVE THAT GOD EXISTS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4572000"/>
            <a:ext cx="4343400" cy="21717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6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BUSINESS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2515" y="14478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chemeClr val="bg1"/>
                </a:solidFill>
              </a:rPr>
              <a:t>PLACING OVER 700,000 EMPLOYEES EVERY YEAR, WHAT </a:t>
            </a:r>
            <a:r>
              <a:rPr lang="en-US" sz="5700" u="sng" dirty="0">
                <a:solidFill>
                  <a:schemeClr val="bg1"/>
                </a:solidFill>
              </a:rPr>
              <a:t>FORTUNE</a:t>
            </a:r>
            <a:r>
              <a:rPr lang="en-US" sz="5700" dirty="0">
                <a:solidFill>
                  <a:schemeClr val="bg1"/>
                </a:solidFill>
              </a:rPr>
              <a:t> 500 COMPANY LAUNCHED THE TEMPORARY STAFFING INDUSTRY IN 1946?</a:t>
            </a:r>
            <a:endParaRPr lang="en-US" sz="5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400800" cy="1394961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NAME THE LANDMARKS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66800"/>
            <a:ext cx="8805333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52400"/>
            <a:ext cx="4953000" cy="66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42" y="457200"/>
            <a:ext cx="8857678" cy="5764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0" y="877089"/>
            <a:ext cx="8944459" cy="5372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25" y="198700"/>
            <a:ext cx="8681867" cy="65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5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2400" y="3042416"/>
            <a:ext cx="88156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0200" dirty="0">
                <a:solidFill>
                  <a:srgbClr val="FF0000"/>
                </a:solidFill>
                <a:cs typeface="Arial" panose="020B0604020202020204" pitchFamily="34" charset="0"/>
              </a:rPr>
              <a:t>HAGIA SOPHIA</a:t>
            </a:r>
            <a:br>
              <a:rPr lang="en-US" altLang="en-US" sz="75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TURKEY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3114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57" y="3168601"/>
            <a:ext cx="6184686" cy="34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25544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altLang="en-US" sz="9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81547" y="2335792"/>
            <a:ext cx="88156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r>
              <a:rPr lang="en-US" alt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WESTMINSTER ABBEY</a:t>
            </a:r>
            <a:br>
              <a:rPr lang="en-US" altLang="en-US" sz="75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UNITED KINGDOM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216991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0074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74357" y="247409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8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7100" dirty="0">
                <a:solidFill>
                  <a:srgbClr val="FF0000"/>
                </a:solidFill>
                <a:cs typeface="Arial" panose="020B0604020202020204" pitchFamily="34" charset="0"/>
              </a:rPr>
              <a:t>CHÂTEAU FRONTENAC</a:t>
            </a:r>
            <a:br>
              <a:rPr lang="en-US" altLang="en-US" sz="88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CANADA</a:t>
            </a: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934" y="2250355"/>
            <a:ext cx="6845446" cy="44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25544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altLang="en-US" sz="9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4584" y="251788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8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9600" dirty="0">
                <a:solidFill>
                  <a:srgbClr val="FF0000"/>
                </a:solidFill>
                <a:cs typeface="Arial" panose="020B0604020202020204" pitchFamily="34" charset="0"/>
              </a:rPr>
              <a:t>LOTUS TEMPLE</a:t>
            </a:r>
            <a:br>
              <a:rPr lang="en-US" altLang="en-US" sz="88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INDIA</a:t>
            </a:r>
            <a:endParaRPr lang="en-US" altLang="en-US" sz="4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11" y="2590800"/>
            <a:ext cx="6763512" cy="40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4584" y="251788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8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9100" dirty="0">
                <a:solidFill>
                  <a:srgbClr val="FF0000"/>
                </a:solidFill>
                <a:cs typeface="Arial" panose="020B0604020202020204" pitchFamily="34" charset="0"/>
              </a:rPr>
              <a:t>FORBIDDEN CITY</a:t>
            </a:r>
            <a:br>
              <a:rPr lang="en-US" altLang="en-US" sz="115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CHINA</a:t>
            </a:r>
            <a:endParaRPr lang="en-US" altLang="en-US" sz="4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594" y="2514600"/>
            <a:ext cx="5591535" cy="41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17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MOVIES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524000"/>
            <a:ext cx="8458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chemeClr val="bg1">
                    <a:lumMod val="95000"/>
                  </a:schemeClr>
                </a:solidFill>
              </a:rPr>
              <a:t>WHAT 2016 MOVIE WAS THE FIRST OSCAR NOMINEE FOR BEST PICTURE RELEASED BY AN INTERNET STREAMING SERVICE?</a:t>
            </a:r>
            <a:endParaRPr lang="en-US" sz="57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965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06" y="838200"/>
            <a:ext cx="4114587" cy="5867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46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18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HISTORIC DOCUMENTS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3619" y="1905000"/>
            <a:ext cx="85344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300" dirty="0">
                <a:solidFill>
                  <a:srgbClr val="C00000"/>
                </a:solidFill>
              </a:rPr>
              <a:t>WHAT THREE THINGS DO WE “MUTUALLY PLEDGE TO EACH OTHER” IN THE FINAL SENTENCE OF THE DECLARATION OF INDEPENDENCE?</a:t>
            </a:r>
            <a:endParaRPr lang="en-US" sz="5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762000"/>
            <a:ext cx="7924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000" dirty="0">
                <a:solidFill>
                  <a:srgbClr val="C00000"/>
                </a:solidFill>
              </a:rPr>
              <a:t>LIVES</a:t>
            </a:r>
          </a:p>
          <a:p>
            <a:r>
              <a:rPr lang="en-US" altLang="en-US" sz="9000" dirty="0">
                <a:solidFill>
                  <a:srgbClr val="C00000"/>
                </a:solidFill>
              </a:rPr>
              <a:t>FORTUNES</a:t>
            </a:r>
          </a:p>
          <a:p>
            <a:r>
              <a:rPr lang="en-US" altLang="en-US" sz="9000" dirty="0">
                <a:solidFill>
                  <a:srgbClr val="C00000"/>
                </a:solidFill>
              </a:rPr>
              <a:t>SACRED HONOR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882" y="228600"/>
            <a:ext cx="310311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7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1" y="1371600"/>
            <a:ext cx="8276129" cy="438376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12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19</a:t>
            </a:r>
            <a:b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ABBREVIATIONS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42950" y="1447800"/>
            <a:ext cx="75819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dirty="0">
                <a:solidFill>
                  <a:srgbClr val="FFFF00"/>
                </a:solidFill>
              </a:rPr>
              <a:t>WHAT ABBREVIATION’S MEANING AS AN INDIVIDUAL PRODUCT DATES TO 1977, WHILE ITS MEANING AS CONFORMING TO ORTHODOX OPINION DATES TO 1986?</a:t>
            </a:r>
            <a:endParaRPr lang="en-US" sz="4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19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301925"/>
            <a:ext cx="3810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3900" dirty="0">
                <a:solidFill>
                  <a:srgbClr val="FFFF00"/>
                </a:solidFill>
              </a:rPr>
              <a:t>PC</a:t>
            </a:r>
            <a:endParaRPr lang="en-US" altLang="en-US" sz="239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90800"/>
            <a:ext cx="5486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8" y="3048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#1 HITS</a:t>
            </a:r>
            <a:endParaRPr lang="en-US" sz="4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756" y="2133600"/>
            <a:ext cx="8458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WHAT ARTIST HAD THE FIRST POSTHUMOUS #1 SONG ON THE U.S. </a:t>
            </a:r>
            <a:r>
              <a:rPr lang="en-US" sz="6000" u="sng" dirty="0">
                <a:solidFill>
                  <a:srgbClr val="FFFF00"/>
                </a:solidFill>
              </a:rPr>
              <a:t>BILLBOARD</a:t>
            </a:r>
            <a:r>
              <a:rPr lang="en-US" sz="6000" dirty="0">
                <a:solidFill>
                  <a:srgbClr val="FFFF00"/>
                </a:solidFill>
              </a:rPr>
              <a:t> HOT 100 CHART?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20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907212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0500" dirty="0">
                <a:solidFill>
                  <a:srgbClr val="FFFF00"/>
                </a:solidFill>
              </a:rPr>
              <a:t>OTIS REDDING</a:t>
            </a:r>
            <a:endParaRPr lang="en-US" altLang="en-US" sz="105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2971800"/>
            <a:ext cx="2963707" cy="35052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366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533400"/>
            <a:ext cx="8229600" cy="808038"/>
          </a:xfrm>
        </p:spPr>
        <p:txBody>
          <a:bodyPr/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0"/>
            <a:ext cx="8991600" cy="639763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</a:t>
            </a:r>
          </a:p>
          <a:p>
            <a:pPr marL="0" indent="0" algn="r">
              <a:buNone/>
            </a:pPr>
            <a:r>
              <a:rPr lang="en-US" sz="24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96300" cy="381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60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TIEBREAKER</a:t>
            </a:r>
            <a:endParaRPr lang="en-US" sz="4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43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AS OF YESTERDAY, BARACK OBAMA HAD THE SECOND-MOST TWITTER FOLLOWERS WITH HOW MANY?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cs typeface="Arial" pitchFamily="34" charset="0"/>
              </a:rPr>
              <a:t>TIEBREAKER ANSWER</a:t>
            </a:r>
            <a:endParaRPr lang="en-US" sz="60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-24442" y="1447800"/>
            <a:ext cx="916844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2800" dirty="0">
                <a:solidFill>
                  <a:schemeClr val="bg1"/>
                </a:solidFill>
              </a:rPr>
              <a:t>105,407,390</a:t>
            </a:r>
            <a:endParaRPr lang="en-US" altLang="en-US" sz="1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2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2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GOVERNMENT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0228" y="1981200"/>
            <a:ext cx="8543544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rgbClr val="C00000"/>
                </a:solidFill>
              </a:rPr>
              <a:t>WHAT WERE THE FOUR ORIGINAL CABINET POSITIONS DURING GEORGE WASHINGTON’S PRESIDENCY?</a:t>
            </a:r>
            <a:endParaRPr lang="en-US" sz="6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SECRETARY OF STATE</a:t>
            </a:r>
          </a:p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SECRETARY OF THE TREASURY</a:t>
            </a:r>
          </a:p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SECRETARY OF WAR</a:t>
            </a:r>
          </a:p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4416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3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TENNIS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1989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rgbClr val="FFFF00"/>
                </a:solidFill>
              </a:rPr>
              <a:t>WHO WAS THE LAST AMERICAN MAN TO WIN THE U.S. OPEN, WHICH WAS THIS ATHLETE’S ONLY CAREER GRAND SLAM VICTORY?</a:t>
            </a:r>
            <a:endParaRPr lang="en-US" sz="5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3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12000" dirty="0">
                <a:solidFill>
                  <a:srgbClr val="FFFF00"/>
                </a:solidFill>
              </a:rPr>
              <a:t>ANDY RODDICK</a:t>
            </a:r>
            <a:endParaRPr lang="en-US" altLang="en-US" sz="12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762000"/>
            <a:ext cx="3388693" cy="5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139385</TotalTime>
  <Words>701</Words>
  <Application>Microsoft Office PowerPoint</Application>
  <PresentationFormat>On-screen Show (4:3)</PresentationFormat>
  <Paragraphs>324</Paragraphs>
  <Slides>56</Slides>
  <Notes>52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Berlin Sans FB Demi</vt:lpstr>
      <vt:lpstr>Calibri</vt:lpstr>
      <vt:lpstr>Arial</vt:lpstr>
      <vt:lpstr>1_Office Theme</vt:lpstr>
      <vt:lpstr>2_Office Theme</vt:lpstr>
      <vt:lpstr>TRIVIAMARYLAND WORLD SERIES </vt:lpstr>
      <vt:lpstr>SAVE THE DATE!</vt:lpstr>
      <vt:lpstr>CENTRAL PLAYOFF TEAMS</vt:lpstr>
      <vt:lpstr> QUESTION # 1 BUSINESS</vt:lpstr>
      <vt:lpstr>ANSWER # 1</vt:lpstr>
      <vt:lpstr> QUESTION # 2 GOVERNMENT 4-PARTER</vt:lpstr>
      <vt:lpstr>ANSWER # 2</vt:lpstr>
      <vt:lpstr> QUESTION # 3 TENNIS</vt:lpstr>
      <vt:lpstr>ANSWER # 3</vt:lpstr>
      <vt:lpstr> QUESTION # 4 TELEVISION 4-PARTER</vt:lpstr>
      <vt:lpstr>ANSWER # 4</vt:lpstr>
      <vt:lpstr> QUESTION # 5 AWARDS</vt:lpstr>
      <vt:lpstr>ANSWER # 5</vt:lpstr>
      <vt:lpstr>QUESTION # 6</vt:lpstr>
      <vt:lpstr>THEME</vt:lpstr>
      <vt:lpstr>   </vt:lpstr>
      <vt:lpstr>   </vt:lpstr>
      <vt:lpstr>   </vt:lpstr>
      <vt:lpstr>   </vt:lpstr>
      <vt:lpstr>   </vt:lpstr>
      <vt:lpstr> QUESTION # 7 WORLD HISTORY</vt:lpstr>
      <vt:lpstr>ANSWER # 7</vt:lpstr>
      <vt:lpstr> QUESTION # 8 VIDEO GAMES 3-PARTER</vt:lpstr>
      <vt:lpstr>ANSWER # 8</vt:lpstr>
      <vt:lpstr> QUESTION # 9 ANIMALS</vt:lpstr>
      <vt:lpstr>ANSWER # 9</vt:lpstr>
      <vt:lpstr>      </vt:lpstr>
      <vt:lpstr>PowerPoint Presentation</vt:lpstr>
      <vt:lpstr>HALFTIME </vt:lpstr>
      <vt:lpstr> QUESTION # 11 WEIGHTS &amp; MEASUREMENTS</vt:lpstr>
      <vt:lpstr>ANSWER # 11</vt:lpstr>
      <vt:lpstr> QUESTION # 12 TV &amp; CHEMISTRY 2-PARTER</vt:lpstr>
      <vt:lpstr>ANSWER # 12</vt:lpstr>
      <vt:lpstr> QUESTION # 13 FOOD &amp; DRINK</vt:lpstr>
      <vt:lpstr>ANSWER # 13</vt:lpstr>
      <vt:lpstr> QUESTION # 14 BASEBALL 3-PARTER</vt:lpstr>
      <vt:lpstr>ANSWER # 14</vt:lpstr>
      <vt:lpstr> QUESTION # 15 PHILOSOPHY</vt:lpstr>
      <vt:lpstr>ANSWER # 15</vt:lpstr>
      <vt:lpstr>QUESTION # 16</vt:lpstr>
      <vt:lpstr>   </vt:lpstr>
      <vt:lpstr>  </vt:lpstr>
      <vt:lpstr>  </vt:lpstr>
      <vt:lpstr>  </vt:lpstr>
      <vt:lpstr>  </vt:lpstr>
      <vt:lpstr> QUESTION # 17 MOVIES</vt:lpstr>
      <vt:lpstr>ANSWER # 17</vt:lpstr>
      <vt:lpstr> QUESTION # 18 HISTORIC DOCUMENTS 3-PARTER</vt:lpstr>
      <vt:lpstr>ANSWER # 18</vt:lpstr>
      <vt:lpstr> QUESTION # 19 ABBREVIATIONS</vt:lpstr>
      <vt:lpstr>ANSWER # 19</vt:lpstr>
      <vt:lpstr> QUESTION # 20 BET UP TO 15 POINTS #1 HITS</vt:lpstr>
      <vt:lpstr>ANSWER # 20</vt:lpstr>
      <vt:lpstr>TRIVIAMARYLAND </vt:lpstr>
      <vt:lpstr> TIEBREAKER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8795</cp:revision>
  <cp:lastPrinted>2016-06-16T12:22:30Z</cp:lastPrinted>
  <dcterms:created xsi:type="dcterms:W3CDTF">2007-02-10T13:01:25Z</dcterms:created>
  <dcterms:modified xsi:type="dcterms:W3CDTF">2019-03-31T13:30:32Z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-2142087647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