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5"/>
  </p:notesMasterIdLst>
  <p:sldIdLst>
    <p:sldId id="6418" r:id="rId2"/>
    <p:sldId id="6368" r:id="rId3"/>
    <p:sldId id="6369" r:id="rId4"/>
    <p:sldId id="6216" r:id="rId5"/>
    <p:sldId id="6217" r:id="rId6"/>
    <p:sldId id="6264" r:id="rId7"/>
    <p:sldId id="6265" r:id="rId8"/>
    <p:sldId id="6359" r:id="rId9"/>
    <p:sldId id="6427" r:id="rId10"/>
    <p:sldId id="6235" r:id="rId11"/>
    <p:sldId id="6236" r:id="rId12"/>
    <p:sldId id="6338" r:id="rId13"/>
    <p:sldId id="6487" r:id="rId14"/>
    <p:sldId id="6492" r:id="rId15"/>
    <p:sldId id="6491" r:id="rId16"/>
    <p:sldId id="6493" r:id="rId17"/>
    <p:sldId id="6494" r:id="rId18"/>
    <p:sldId id="6351" r:id="rId19"/>
    <p:sldId id="6352" r:id="rId20"/>
    <p:sldId id="6212" r:id="rId21"/>
    <p:sldId id="6428" r:id="rId22"/>
    <p:sldId id="6319" r:id="rId23"/>
    <p:sldId id="6320" r:id="rId24"/>
    <p:sldId id="6439" r:id="rId25"/>
    <p:sldId id="6490" r:id="rId26"/>
    <p:sldId id="6419" r:id="rId27"/>
    <p:sldId id="6414" r:id="rId28"/>
    <p:sldId id="6415" r:id="rId29"/>
    <p:sldId id="6271" r:id="rId30"/>
    <p:sldId id="6272" r:id="rId31"/>
    <p:sldId id="6285" r:id="rId32"/>
    <p:sldId id="6286" r:id="rId33"/>
    <p:sldId id="6412" r:id="rId34"/>
    <p:sldId id="6413" r:id="rId35"/>
    <p:sldId id="6370" r:id="rId36"/>
    <p:sldId id="6371" r:id="rId37"/>
    <p:sldId id="6344" r:id="rId38"/>
    <p:sldId id="6496" r:id="rId39"/>
    <p:sldId id="6484" r:id="rId40"/>
    <p:sldId id="6485" r:id="rId41"/>
    <p:sldId id="6488" r:id="rId42"/>
    <p:sldId id="6499" r:id="rId43"/>
    <p:sldId id="6218" r:id="rId44"/>
    <p:sldId id="6219" r:id="rId45"/>
    <p:sldId id="6495" r:id="rId46"/>
    <p:sldId id="6446" r:id="rId47"/>
    <p:sldId id="6470" r:id="rId48"/>
    <p:sldId id="6361" r:id="rId49"/>
    <p:sldId id="6353" r:id="rId50"/>
    <p:sldId id="6354" r:id="rId51"/>
    <p:sldId id="6420" r:id="rId52"/>
    <p:sldId id="6500" r:id="rId53"/>
    <p:sldId id="6502" r:id="rId5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404"/>
    <a:srgbClr val="FFFF99"/>
    <a:srgbClr val="373F3B"/>
    <a:srgbClr val="EFE4DF"/>
    <a:srgbClr val="C1F7C7"/>
    <a:srgbClr val="FFFF66"/>
    <a:srgbClr val="006600"/>
    <a:srgbClr val="FDFEF6"/>
    <a:srgbClr val="673105"/>
    <a:srgbClr val="3399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F3892-CCA2-4468-93B4-88B04AD0C329}" v="3857" dt="2025-03-28T13:04:47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226" autoAdjust="0"/>
  </p:normalViewPr>
  <p:slideViewPr>
    <p:cSldViewPr>
      <p:cViewPr varScale="1">
        <p:scale>
          <a:sx n="56" d="100"/>
          <a:sy n="56" d="100"/>
        </p:scale>
        <p:origin x="218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9157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07824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9357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6107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55235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33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34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578097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2214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3205635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6043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734693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49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685800"/>
          </a:xfrm>
        </p:spPr>
        <p:txBody>
          <a:bodyPr/>
          <a:lstStyle/>
          <a:p>
            <a:r>
              <a:rPr lang="en-US" sz="7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TRIVIAMARYLAND</a:t>
            </a:r>
            <a:br>
              <a:rPr lang="en-US" sz="7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54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WORLD SERIES</a:t>
            </a:r>
            <a:b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</a:br>
            <a:br>
              <a:rPr lang="en-US" sz="66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93451"/>
            <a:ext cx="2875995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>
                <a:solidFill>
                  <a:srgbClr val="FFFF66"/>
                </a:solidFill>
                <a:effectLst/>
              </a:rPr>
              <a:t>triviamaryland.com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F412C-434B-E689-7F2D-4F92A2F775E5}"/>
              </a:ext>
            </a:extLst>
          </p:cNvPr>
          <p:cNvSpPr txBox="1"/>
          <p:nvPr/>
        </p:nvSpPr>
        <p:spPr>
          <a:xfrm>
            <a:off x="6705600" y="6286686"/>
            <a:ext cx="2578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>
                <a:solidFill>
                  <a:srgbClr val="FFFF66"/>
                </a:solidFill>
                <a:effectLst/>
                <a:latin typeface="+mn-lt"/>
              </a:rPr>
              <a:t>@triviamaryland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FF4E3-12C3-CBE8-03CF-6E288FA1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26" y="6381445"/>
            <a:ext cx="302924" cy="3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EF6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990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IN THE NEWS</a:t>
            </a:r>
            <a:endParaRPr lang="en-US" sz="42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6021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sz="5900" b="1" dirty="0">
                <a:solidFill>
                  <a:schemeClr val="tx2">
                    <a:lumMod val="50000"/>
                  </a:schemeClr>
                </a:solidFill>
              </a:rPr>
              <a:t>EARLIER THIS MONTH, OVER 2,000 OF WHAT TYPE OF WORKERS WERE FIRED IN NEW YORK FOR FAILING TO RETURN TO WORK AFTER A 22</a:t>
            </a:r>
            <a:r>
              <a:rPr lang="en-US" altLang="en-US" sz="5900" b="1" i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altLang="en-US" sz="5900" b="1" dirty="0">
                <a:solidFill>
                  <a:schemeClr val="tx2">
                    <a:lumMod val="50000"/>
                  </a:schemeClr>
                </a:solidFill>
              </a:rPr>
              <a:t>DAY STRIKE?</a:t>
            </a:r>
            <a:br>
              <a:rPr lang="en-US" altLang="en-US" sz="5900" b="1" dirty="0">
                <a:solidFill>
                  <a:schemeClr val="tx2">
                    <a:lumMod val="50000"/>
                  </a:schemeClr>
                </a:solidFill>
              </a:rPr>
            </a:br>
            <a:endParaRPr lang="en-US" altLang="en-US" sz="59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50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0875D-A9B5-DFE5-C2DD-6226D7AAF30A}"/>
              </a:ext>
            </a:extLst>
          </p:cNvPr>
          <p:cNvSpPr txBox="1"/>
          <p:nvPr/>
        </p:nvSpPr>
        <p:spPr>
          <a:xfrm>
            <a:off x="0" y="6129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PRISON GUARDS</a:t>
            </a:r>
          </a:p>
        </p:txBody>
      </p:sp>
      <p:pic>
        <p:nvPicPr>
          <p:cNvPr id="1026" name="Picture 2" descr="Prisons struggle with high attrition and burnout among staff • Wisconsin  Examiner">
            <a:extLst>
              <a:ext uri="{FF2B5EF4-FFF2-40B4-BE49-F238E27FC236}">
                <a16:creationId xmlns:a16="http://schemas.microsoft.com/office/drawing/2014/main" id="{4DF8363A-4CD2-90A6-04BF-688D4F4B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38400"/>
            <a:ext cx="6324600" cy="42164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-76200"/>
            <a:ext cx="78486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1650" y="1752600"/>
            <a:ext cx="56007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THEIR FIRST </a:t>
            </a:r>
            <a:b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SPIN</a:t>
            </a:r>
            <a:r>
              <a:rPr lang="en-US" sz="7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OFFS</a:t>
            </a:r>
          </a:p>
        </p:txBody>
      </p:sp>
      <p:pic>
        <p:nvPicPr>
          <p:cNvPr id="2" name="Picture 2" descr="Jon Stewart will return to 'The Daily Show' as host — just on Mondays - The  Boston Globe">
            <a:extLst>
              <a:ext uri="{FF2B5EF4-FFF2-40B4-BE49-F238E27FC236}">
                <a16:creationId xmlns:a16="http://schemas.microsoft.com/office/drawing/2014/main" id="{A2DE47B2-51F5-BCD5-D9E3-5683E452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4" y="304800"/>
            <a:ext cx="878247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ll in the Family' 50th Anniversary: The Show Left an Enduring Legacy">
            <a:extLst>
              <a:ext uri="{FF2B5EF4-FFF2-40B4-BE49-F238E27FC236}">
                <a16:creationId xmlns:a16="http://schemas.microsoft.com/office/drawing/2014/main" id="{488479AB-6061-6E32-6008-B0EE4CFC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1" y="951484"/>
            <a:ext cx="8800795" cy="49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8 Best Jackass Stunts Ever">
            <a:extLst>
              <a:ext uri="{FF2B5EF4-FFF2-40B4-BE49-F238E27FC236}">
                <a16:creationId xmlns:a16="http://schemas.microsoft.com/office/drawing/2014/main" id="{C3D5248A-C574-8868-6DA2-49CF5BB30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764" y="122283"/>
            <a:ext cx="7591636" cy="65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membering Luke &amp; Laura's Record-Breaking, Controversial 'General  Hospital' Wedding, 40 Years Later">
            <a:extLst>
              <a:ext uri="{FF2B5EF4-FFF2-40B4-BE49-F238E27FC236}">
                <a16:creationId xmlns:a16="http://schemas.microsoft.com/office/drawing/2014/main" id="{E16DBF9F-8ADE-3C19-6DC4-13A8336F2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"/>
          <a:stretch/>
        </p:blipFill>
        <p:spPr bwMode="auto">
          <a:xfrm>
            <a:off x="179647" y="253180"/>
            <a:ext cx="8689601" cy="63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Vampire Diaries Cast on Shooting the Pilot 10 Years Ago - TV Guide">
            <a:extLst>
              <a:ext uri="{FF2B5EF4-FFF2-40B4-BE49-F238E27FC236}">
                <a16:creationId xmlns:a16="http://schemas.microsoft.com/office/drawing/2014/main" id="{68459ACF-EF5A-0C62-655C-B1B40C6D9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441" y="617080"/>
            <a:ext cx="8869465" cy="57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5941" y="1232418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7A527-9DAB-FCAB-654F-F6EFCD350984}"/>
              </a:ext>
            </a:extLst>
          </p:cNvPr>
          <p:cNvSpPr txBox="1"/>
          <p:nvPr/>
        </p:nvSpPr>
        <p:spPr>
          <a:xfrm>
            <a:off x="1" y="-6096"/>
            <a:ext cx="91439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00" dirty="0">
                <a:solidFill>
                  <a:srgbClr val="CE0404"/>
                </a:solidFill>
                <a:latin typeface="+mn-lt"/>
              </a:rPr>
              <a:t>THE COLBERT REPORT</a:t>
            </a:r>
            <a:br>
              <a:rPr lang="en-US" sz="10200" dirty="0">
                <a:solidFill>
                  <a:srgbClr val="CE0404"/>
                </a:solidFill>
                <a:latin typeface="+mn-lt"/>
              </a:rPr>
            </a:br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DAILY SHOW</a:t>
            </a:r>
            <a:endParaRPr lang="en-US" sz="10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Jon Stewart will return to 'The Daily Show' as host — just on Mondays - The  Boston Globe">
            <a:extLst>
              <a:ext uri="{FF2B5EF4-FFF2-40B4-BE49-F238E27FC236}">
                <a16:creationId xmlns:a16="http://schemas.microsoft.com/office/drawing/2014/main" id="{5C36A9BC-EF4B-D2E3-163B-8D95B413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2" y="2203260"/>
            <a:ext cx="4534453" cy="32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olbert Report' finale: Some joking, some singing, some Alex Trebek -  Los Angeles Times">
            <a:extLst>
              <a:ext uri="{FF2B5EF4-FFF2-40B4-BE49-F238E27FC236}">
                <a16:creationId xmlns:a16="http://schemas.microsoft.com/office/drawing/2014/main" id="{A1A211AC-EBEC-ADD7-BEB1-0DAA2EE3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19" y="2203260"/>
            <a:ext cx="4124879" cy="32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6948" y="120131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D887C-2A3D-5CC5-A519-8B946FDEE2F7}"/>
              </a:ext>
            </a:extLst>
          </p:cNvPr>
          <p:cNvSpPr txBox="1"/>
          <p:nvPr/>
        </p:nvSpPr>
        <p:spPr>
          <a:xfrm>
            <a:off x="-20767" y="-304800"/>
            <a:ext cx="91439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CE0404"/>
                </a:solidFill>
                <a:latin typeface="+mn-lt"/>
              </a:rPr>
              <a:t>MAUDE</a:t>
            </a:r>
            <a:br>
              <a:rPr lang="en-US" sz="11500" dirty="0">
                <a:solidFill>
                  <a:srgbClr val="CE0404"/>
                </a:solidFill>
                <a:latin typeface="+mn-lt"/>
              </a:rPr>
            </a:b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ALL IN THE FAMILY</a:t>
            </a:r>
            <a:endParaRPr lang="en-US" sz="115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All in the Family' 50th Anniversary: The Show Left an Enduring Legacy">
            <a:extLst>
              <a:ext uri="{FF2B5EF4-FFF2-40B4-BE49-F238E27FC236}">
                <a16:creationId xmlns:a16="http://schemas.microsoft.com/office/drawing/2014/main" id="{5FA95DC8-ADA8-BCCA-0B17-2BBF436D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8" y="2879924"/>
            <a:ext cx="5489298" cy="30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ude: Season 1">
            <a:extLst>
              <a:ext uri="{FF2B5EF4-FFF2-40B4-BE49-F238E27FC236}">
                <a16:creationId xmlns:a16="http://schemas.microsoft.com/office/drawing/2014/main" id="{87E3CFC3-5D68-EA13-4115-4D08B885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8576" y="2879924"/>
            <a:ext cx="3037063" cy="30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8954" y="1027703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632BC-EDF0-464F-CCAB-8CE213C41D93}"/>
              </a:ext>
            </a:extLst>
          </p:cNvPr>
          <p:cNvSpPr txBox="1"/>
          <p:nvPr/>
        </p:nvSpPr>
        <p:spPr>
          <a:xfrm>
            <a:off x="0" y="-152400"/>
            <a:ext cx="91439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E0404"/>
                </a:solidFill>
                <a:latin typeface="+mn-lt"/>
              </a:rPr>
              <a:t>VIVA LA BAM</a:t>
            </a:r>
            <a:br>
              <a:rPr lang="en-US" sz="12200" dirty="0">
                <a:solidFill>
                  <a:srgbClr val="CE0404"/>
                </a:solidFill>
                <a:latin typeface="+mn-lt"/>
              </a:rPr>
            </a:b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JACKASS</a:t>
            </a:r>
            <a:endParaRPr lang="en-US" sz="12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8 Best Jackass Stunts Ever">
            <a:extLst>
              <a:ext uri="{FF2B5EF4-FFF2-40B4-BE49-F238E27FC236}">
                <a16:creationId xmlns:a16="http://schemas.microsoft.com/office/drawing/2014/main" id="{22BF9478-EF41-7D51-4B09-66D61D5AB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005" y="2644982"/>
            <a:ext cx="4443994" cy="38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me Video: Viva La Bam Season 1">
            <a:extLst>
              <a:ext uri="{FF2B5EF4-FFF2-40B4-BE49-F238E27FC236}">
                <a16:creationId xmlns:a16="http://schemas.microsoft.com/office/drawing/2014/main" id="{5179DA6C-2324-6AF5-F6D1-25F1016A1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2678" y="2617943"/>
            <a:ext cx="4273819" cy="37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212202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40B35-3C53-ED68-9891-981957D4484E}"/>
              </a:ext>
            </a:extLst>
          </p:cNvPr>
          <p:cNvSpPr txBox="1"/>
          <p:nvPr/>
        </p:nvSpPr>
        <p:spPr>
          <a:xfrm>
            <a:off x="0" y="-132666"/>
            <a:ext cx="91439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0" dirty="0">
                <a:solidFill>
                  <a:srgbClr val="CE0404"/>
                </a:solidFill>
                <a:latin typeface="+mn-lt"/>
              </a:rPr>
              <a:t>PORT CHARLES</a:t>
            </a:r>
            <a:br>
              <a:rPr lang="en-US" sz="13000" dirty="0">
                <a:solidFill>
                  <a:srgbClr val="CE0404"/>
                </a:solidFill>
                <a:latin typeface="+mn-lt"/>
              </a:rPr>
            </a:b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GENERAL HOSPITAL</a:t>
            </a:r>
            <a:endParaRPr lang="en-US" sz="130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Remembering Luke &amp; Laura's Record-Breaking, Controversial 'General  Hospital' Wedding, 40 Years Later">
            <a:extLst>
              <a:ext uri="{FF2B5EF4-FFF2-40B4-BE49-F238E27FC236}">
                <a16:creationId xmlns:a16="http://schemas.microsoft.com/office/drawing/2014/main" id="{60345843-832D-84BB-1E36-A452DAED3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"/>
          <a:stretch/>
        </p:blipFill>
        <p:spPr bwMode="auto">
          <a:xfrm>
            <a:off x="117521" y="2743200"/>
            <a:ext cx="4346072" cy="31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rt Charles (TV Series 1997–2003) - IMDb">
            <a:extLst>
              <a:ext uri="{FF2B5EF4-FFF2-40B4-BE49-F238E27FC236}">
                <a16:creationId xmlns:a16="http://schemas.microsoft.com/office/drawing/2014/main" id="{CF3E43C9-B731-8015-17F2-95E33A4E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43200"/>
            <a:ext cx="4483886" cy="31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66803-6C05-A2BA-13D0-E19904A23866}"/>
              </a:ext>
            </a:extLst>
          </p:cNvPr>
          <p:cNvSpPr txBox="1"/>
          <p:nvPr/>
        </p:nvSpPr>
        <p:spPr>
          <a:xfrm>
            <a:off x="10885" y="-76200"/>
            <a:ext cx="9133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E0404"/>
                </a:solidFill>
                <a:latin typeface="+mn-lt"/>
              </a:rPr>
              <a:t>THE ORIGINALS</a:t>
            </a:r>
            <a:br>
              <a:rPr lang="en-US" sz="16100" dirty="0">
                <a:solidFill>
                  <a:srgbClr val="CE0404"/>
                </a:solidFill>
                <a:latin typeface="+mn-lt"/>
              </a:rPr>
            </a:b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VAMPIRE DIARIES</a:t>
            </a:r>
            <a:endParaRPr lang="en-US" sz="11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 descr="The Vampire Diaries Cast on Shooting the Pilot 10 Years Ago - TV Guide">
            <a:extLst>
              <a:ext uri="{FF2B5EF4-FFF2-40B4-BE49-F238E27FC236}">
                <a16:creationId xmlns:a16="http://schemas.microsoft.com/office/drawing/2014/main" id="{846A507D-F990-C8BC-225C-20891B794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681" y="2392465"/>
            <a:ext cx="5770483" cy="37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5 Must-See Episodes of 'The Originals'">
            <a:extLst>
              <a:ext uri="{FF2B5EF4-FFF2-40B4-BE49-F238E27FC236}">
                <a16:creationId xmlns:a16="http://schemas.microsoft.com/office/drawing/2014/main" id="{D41D9DCE-13B8-D581-1796-8F18675FB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1948" y="2382633"/>
            <a:ext cx="2917371" cy="36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QUESTION # 7</a:t>
            </a:r>
            <a:b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ASTRONOMY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00" y="1371600"/>
            <a:ext cx="8061800" cy="327848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800" b="1" dirty="0">
                <a:solidFill>
                  <a:srgbClr val="C00000"/>
                </a:solidFill>
              </a:rPr>
              <a:t>WHAT IS THE ONLY DWARF PLANET LOCATED IN THE INNER SOLAR SYSTEM, ORBITING THE SUN BETWEEN MARS AND JUPITER?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7EC1A-F80A-CFD8-230B-A1B8BAFF3A44}"/>
              </a:ext>
            </a:extLst>
          </p:cNvPr>
          <p:cNvSpPr txBox="1"/>
          <p:nvPr/>
        </p:nvSpPr>
        <p:spPr>
          <a:xfrm>
            <a:off x="304800" y="274290"/>
            <a:ext cx="8686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+mn-lt"/>
              </a:rPr>
              <a:t>CERES</a:t>
            </a:r>
          </a:p>
        </p:txBody>
      </p:sp>
      <p:pic>
        <p:nvPicPr>
          <p:cNvPr id="6146" name="Picture 2" descr="Spacepedia | Solar System Scope">
            <a:extLst>
              <a:ext uri="{FF2B5EF4-FFF2-40B4-BE49-F238E27FC236}">
                <a16:creationId xmlns:a16="http://schemas.microsoft.com/office/drawing/2014/main" id="{F6FE118A-4BF8-0447-B82F-8606B897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5" y="3581400"/>
            <a:ext cx="3002310" cy="30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8"/>
            <a:ext cx="91440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MARYLAND</a:t>
            </a:r>
            <a:endParaRPr lang="en-US" sz="42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19200"/>
            <a:ext cx="8534400" cy="397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FOUNDED BY THE WRIGHT BROTHERS IN 1909, WHAT MARYLAND CITY IS HOME TO THE OLDEST CONTINUOUSLY OPERATING AIRPORT?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45099" y="381000"/>
            <a:ext cx="91595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LITERATURE</a:t>
            </a:r>
          </a:p>
          <a:p>
            <a:pPr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2-PARTER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98580" y="1828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729D2-7705-7CFF-D271-DE41049E22B7}"/>
              </a:ext>
            </a:extLst>
          </p:cNvPr>
          <p:cNvSpPr txBox="1"/>
          <p:nvPr/>
        </p:nvSpPr>
        <p:spPr>
          <a:xfrm>
            <a:off x="270976" y="1702102"/>
            <a:ext cx="8574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BOTH PART OF THE </a:t>
            </a:r>
            <a:r>
              <a:rPr lang="en-US" sz="54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EMPYREAN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SERIES, WHAT TWO NOVELS BY REBECCA YARROS HAVE REACHED #1 ON THE </a:t>
            </a:r>
            <a:r>
              <a:rPr lang="en-US" sz="54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NEW YORK TIMES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BESTSELLER LIST IN 2025?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ANSWER # 8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194" name="Picture 2" descr="Fourth Wing by Rebecca Yarros (2023, Hardcover)">
            <a:extLst>
              <a:ext uri="{FF2B5EF4-FFF2-40B4-BE49-F238E27FC236}">
                <a16:creationId xmlns:a16="http://schemas.microsoft.com/office/drawing/2014/main" id="{D1007392-5677-139F-B978-7FF74D43C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918" y="838200"/>
            <a:ext cx="4295249" cy="58674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nyx storm - Brooklyn Public Library">
            <a:extLst>
              <a:ext uri="{FF2B5EF4-FFF2-40B4-BE49-F238E27FC236}">
                <a16:creationId xmlns:a16="http://schemas.microsoft.com/office/drawing/2014/main" id="{F9604800-22AC-7AA6-2A16-B2544195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81" y="838200"/>
            <a:ext cx="4038601" cy="585369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rgbClr val="CE0404"/>
                </a:solidFill>
                <a:cs typeface="Arial" charset="0"/>
              </a:rPr>
              <a:t>QUESTION # 9</a:t>
            </a:r>
            <a:br>
              <a:rPr lang="en-US" sz="4000" b="1" dirty="0">
                <a:solidFill>
                  <a:srgbClr val="CE0404"/>
                </a:solidFill>
                <a:cs typeface="Arial" charset="0"/>
              </a:rPr>
            </a:br>
            <a:r>
              <a:rPr lang="en-US" sz="4000" b="1" dirty="0">
                <a:solidFill>
                  <a:srgbClr val="CE0404"/>
                </a:solidFill>
                <a:cs typeface="Arial" charset="0"/>
              </a:rPr>
              <a:t>THIS DATE IN HISTORY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7E54-C14C-9902-BD5B-D2EF3342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4434681"/>
          </a:xfrm>
        </p:spPr>
        <p:txBody>
          <a:bodyPr/>
          <a:lstStyle/>
          <a:p>
            <a:pPr marL="0" indent="0" algn="ctr">
              <a:buNone/>
            </a:pPr>
            <a:r>
              <a:rPr lang="en-US" sz="5850" b="1" dirty="0">
                <a:solidFill>
                  <a:srgbClr val="002060"/>
                </a:solidFill>
              </a:rPr>
              <a:t>ON MARCH 29, 1882, WHAT CATHOLIC FRATERNAL ORGANIZATION WAS FOUNDED BY FATHER MICHAEL McGIVNEY IN CONNECTICUT?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643855"/>
          </a:xfrm>
        </p:spPr>
        <p:txBody>
          <a:bodyPr/>
          <a:lstStyle/>
          <a:p>
            <a:r>
              <a:rPr lang="en-US" sz="4200" b="1" dirty="0">
                <a:solidFill>
                  <a:srgbClr val="CE0404"/>
                </a:solidFill>
              </a:rPr>
              <a:t>ANSWER # 9</a:t>
            </a:r>
          </a:p>
        </p:txBody>
      </p:sp>
      <p:pic>
        <p:nvPicPr>
          <p:cNvPr id="9220" name="Picture 4" descr="Knights of Columbus Brand Assets and Usage">
            <a:extLst>
              <a:ext uri="{FF2B5EF4-FFF2-40B4-BE49-F238E27FC236}">
                <a16:creationId xmlns:a16="http://schemas.microsoft.com/office/drawing/2014/main" id="{1ACE3A7B-1927-BD7B-A783-E91AF69D9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123" y="1143000"/>
            <a:ext cx="914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006"/>
            <a:ext cx="902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PARTER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954" y="1860338"/>
            <a:ext cx="7762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cap="all" dirty="0">
                <a:solidFill>
                  <a:srgbClr val="FFFF00"/>
                </a:solidFill>
                <a:latin typeface="+mn-lt"/>
              </a:rPr>
              <a:t>NAME THE SIBLINGS </a:t>
            </a:r>
            <a:br>
              <a:rPr lang="en-US" sz="8800" cap="all" dirty="0">
                <a:solidFill>
                  <a:srgbClr val="FFFF00"/>
                </a:solidFill>
                <a:latin typeface="+mn-lt"/>
              </a:rPr>
            </a:br>
            <a:r>
              <a:rPr lang="en-US" sz="8800" cap="all" dirty="0">
                <a:solidFill>
                  <a:srgbClr val="FFFF00"/>
                </a:solidFill>
                <a:latin typeface="+mn-lt"/>
              </a:rPr>
              <a:t>(by last name)</a:t>
            </a:r>
            <a:endParaRPr lang="en-US" sz="8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13866-89D3-7D4C-DD0F-40BFFE58BB9C}"/>
              </a:ext>
            </a:extLst>
          </p:cNvPr>
          <p:cNvSpPr txBox="1"/>
          <p:nvPr/>
        </p:nvSpPr>
        <p:spPr>
          <a:xfrm>
            <a:off x="0" y="66969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8800" dirty="0">
                <a:solidFill>
                  <a:srgbClr val="FFFF00"/>
                </a:solidFill>
                <a:latin typeface="+mn-lt"/>
              </a:rPr>
              <a:t>KNIGHT</a:t>
            </a:r>
            <a:br>
              <a:rPr lang="en-US" sz="5400" dirty="0">
                <a:solidFill>
                  <a:srgbClr val="FFFF00"/>
                </a:solidFill>
                <a:latin typeface="+mn-lt"/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NEW KIDS ON THE BLOCK</a:t>
            </a:r>
            <a:endParaRPr lang="en-US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6216A-B1D1-F57E-36BE-B5C8E7B66FF3}"/>
              </a:ext>
            </a:extLst>
          </p:cNvPr>
          <p:cNvSpPr txBox="1"/>
          <p:nvPr/>
        </p:nvSpPr>
        <p:spPr>
          <a:xfrm>
            <a:off x="0" y="4621159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200"/>
              </a:spcBef>
            </a:pPr>
            <a:r>
              <a:rPr lang="en-US" sz="8800" dirty="0">
                <a:solidFill>
                  <a:srgbClr val="FFFF00"/>
                </a:solidFill>
                <a:latin typeface="+mn-lt"/>
              </a:rPr>
              <a:t>FOLLOWILL</a:t>
            </a:r>
            <a:br>
              <a:rPr lang="en-US" sz="8800" dirty="0">
                <a:solidFill>
                  <a:srgbClr val="FFFF00"/>
                </a:solidFill>
                <a:latin typeface="+mn-lt"/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KINGS OF LEON</a:t>
            </a:r>
            <a:br>
              <a:rPr lang="en-US" sz="5400" dirty="0">
                <a:solidFill>
                  <a:srgbClr val="FFFF00"/>
                </a:solidFill>
                <a:latin typeface="+mn-lt"/>
              </a:rPr>
            </a:br>
            <a:endParaRPr lang="en-US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73146-80DB-55AB-F489-CC62033C009B}"/>
              </a:ext>
            </a:extLst>
          </p:cNvPr>
          <p:cNvSpPr txBox="1"/>
          <p:nvPr/>
        </p:nvSpPr>
        <p:spPr>
          <a:xfrm>
            <a:off x="0" y="26523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8800" dirty="0">
                <a:solidFill>
                  <a:srgbClr val="FFFF00"/>
                </a:solidFill>
                <a:latin typeface="+mn-lt"/>
              </a:rPr>
              <a:t>DAVIES</a:t>
            </a:r>
            <a:br>
              <a:rPr lang="en-US" sz="5400" dirty="0">
                <a:solidFill>
                  <a:srgbClr val="FFFF00"/>
                </a:solidFill>
                <a:latin typeface="+mn-lt"/>
              </a:rPr>
            </a:b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THE KINKS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8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5" y="228600"/>
            <a:ext cx="9124025" cy="1488806"/>
          </a:xfrm>
          <a:noFill/>
          <a:ln>
            <a:noFill/>
          </a:ln>
        </p:spPr>
        <p:txBody>
          <a:bodyPr/>
          <a:lstStyle/>
          <a:p>
            <a:r>
              <a:rPr lang="en-US" sz="115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4600"/>
            <a:ext cx="27432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n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737" y="6400800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A4DF-EA03-FBCB-4DFF-6D50E1B10E3B}"/>
              </a:ext>
            </a:extLst>
          </p:cNvPr>
          <p:cNvSpPr txBox="1">
            <a:spLocks/>
          </p:cNvSpPr>
          <p:nvPr/>
        </p:nvSpPr>
        <p:spPr bwMode="auto">
          <a:xfrm>
            <a:off x="6586492" y="6324599"/>
            <a:ext cx="274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0" dirty="0">
                <a:ln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@triviamaryland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1524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FOOTBALL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58" y="1295400"/>
            <a:ext cx="7583483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C1F7C7"/>
                </a:solidFill>
              </a:rPr>
              <a:t>WHAT IS THE ONLY NFL TEAM THAT HAS PLAYED IN BOTH THE AFC AND NFC CHAMPIONSHIP GAMES?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pic>
        <p:nvPicPr>
          <p:cNvPr id="1026" name="Picture 2" descr="Seattle Seahawks Logo PNG Transparent &amp; SVG Vector - Freebie Supply">
            <a:extLst>
              <a:ext uri="{FF2B5EF4-FFF2-40B4-BE49-F238E27FC236}">
                <a16:creationId xmlns:a16="http://schemas.microsoft.com/office/drawing/2014/main" id="{2034C2ED-6DAE-E6EC-6AFA-E726802F2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500" y="990600"/>
            <a:ext cx="8667455" cy="41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2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BODIES OF WATER</a:t>
            </a:r>
            <a:b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5B340-2FED-4FC9-3E66-86D6B008292B}"/>
              </a:ext>
            </a:extLst>
          </p:cNvPr>
          <p:cNvSpPr txBox="1"/>
          <p:nvPr/>
        </p:nvSpPr>
        <p:spPr>
          <a:xfrm>
            <a:off x="266700" y="1676400"/>
            <a:ext cx="8610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dirty="0">
                <a:solidFill>
                  <a:srgbClr val="CE0404"/>
                </a:solidFill>
                <a:latin typeface="+mn-lt"/>
              </a:rPr>
              <a:t>WHILE THE WHITE BAND ON NICARAGUA’S FLAG REPRESENTS THE LAND, THE BLUE BANDS REPRESENT WHAT TWO BODIES OF WATER IT BORDERS?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26A82-F656-CE29-8720-A3CACB9706AF}"/>
              </a:ext>
            </a:extLst>
          </p:cNvPr>
          <p:cNvSpPr txBox="1"/>
          <p:nvPr/>
        </p:nvSpPr>
        <p:spPr>
          <a:xfrm>
            <a:off x="0" y="6096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COLLEGE PARK</a:t>
            </a:r>
          </a:p>
        </p:txBody>
      </p:sp>
      <p:pic>
        <p:nvPicPr>
          <p:cNvPr id="1028" name="Picture 4" descr="History of College Park Airport (US) - Real World Aviation - Infinite  Flight Community">
            <a:extLst>
              <a:ext uri="{FF2B5EF4-FFF2-40B4-BE49-F238E27FC236}">
                <a16:creationId xmlns:a16="http://schemas.microsoft.com/office/drawing/2014/main" id="{C8D688D4-1FDF-C593-95BC-3F937E947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40" y="2499212"/>
            <a:ext cx="6957319" cy="417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782319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E340B-E61A-D602-87A7-25C4DC4779F9}"/>
              </a:ext>
            </a:extLst>
          </p:cNvPr>
          <p:cNvSpPr txBox="1"/>
          <p:nvPr/>
        </p:nvSpPr>
        <p:spPr>
          <a:xfrm>
            <a:off x="114300" y="533400"/>
            <a:ext cx="8915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9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</a:rPr>
              <a:t>PACIFIC OCEAN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9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</a:rPr>
              <a:t>CARIBBEAN SEA</a:t>
            </a:r>
          </a:p>
        </p:txBody>
      </p:sp>
      <p:pic>
        <p:nvPicPr>
          <p:cNvPr id="1026" name="Picture 2" descr="Flag of Nicaragua - Wikipedia">
            <a:extLst>
              <a:ext uri="{FF2B5EF4-FFF2-40B4-BE49-F238E27FC236}">
                <a16:creationId xmlns:a16="http://schemas.microsoft.com/office/drawing/2014/main" id="{2B911750-602A-B3E0-387D-00AC3B5A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4286460" cy="257187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  <a:t>QUESTION # 13</a:t>
            </a:r>
            <a:br>
              <a:rPr lang="en-US" sz="4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  <a:t>BUSINESS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7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 TIRES WEREN’T COLORED BLACK UNTIL THE 1910s, BIBENDUM, THE MASCOT OF WHAT COMPANY FOUNDED IN 1889, IS WHITE?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  <a:t>ANSWER #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2FEF2-1ABC-9CB7-00D9-85C8969CD10D}"/>
              </a:ext>
            </a:extLst>
          </p:cNvPr>
          <p:cNvSpPr txBox="1"/>
          <p:nvPr/>
        </p:nvSpPr>
        <p:spPr>
          <a:xfrm>
            <a:off x="228600" y="5334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MICHELIN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028" name="Picture 4" descr="Michelin/Other | Logopedia | Fandom">
            <a:extLst>
              <a:ext uri="{FF2B5EF4-FFF2-40B4-BE49-F238E27FC236}">
                <a16:creationId xmlns:a16="http://schemas.microsoft.com/office/drawing/2014/main" id="{77D8CDE7-D292-E510-3B3D-A22D976A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19" y="3124200"/>
            <a:ext cx="2548962" cy="35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VIDEO GAMES</a:t>
            </a:r>
            <a:b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D3D82-6710-996B-2659-AD44D2FAA54C}"/>
              </a:ext>
            </a:extLst>
          </p:cNvPr>
          <p:cNvSpPr txBox="1"/>
          <p:nvPr/>
        </p:nvSpPr>
        <p:spPr>
          <a:xfrm>
            <a:off x="304799" y="1676400"/>
            <a:ext cx="87194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500" dirty="0">
                <a:solidFill>
                  <a:srgbClr val="373F3B"/>
                </a:solidFill>
                <a:latin typeface="+mn-lt"/>
              </a:rPr>
              <a:t>FOLLOWING THE RELEASE OF </a:t>
            </a:r>
            <a:r>
              <a:rPr lang="en-US" sz="5500" i="1" dirty="0">
                <a:solidFill>
                  <a:srgbClr val="373F3B"/>
                </a:solidFill>
                <a:latin typeface="+mn-lt"/>
              </a:rPr>
              <a:t>ARENA</a:t>
            </a:r>
            <a:r>
              <a:rPr lang="en-US" sz="5500" dirty="0">
                <a:solidFill>
                  <a:srgbClr val="373F3B"/>
                </a:solidFill>
                <a:latin typeface="+mn-lt"/>
              </a:rPr>
              <a:t> IN 1994, WHAT ARE THE TITLES OF THE FOUR MAIN SEQUELS TO THE VIDEO GAME </a:t>
            </a:r>
            <a:br>
              <a:rPr lang="en-US" sz="5500" dirty="0">
                <a:solidFill>
                  <a:srgbClr val="373F3B"/>
                </a:solidFill>
                <a:latin typeface="+mn-lt"/>
              </a:rPr>
            </a:br>
            <a:r>
              <a:rPr lang="en-US" sz="5500" i="1" dirty="0">
                <a:solidFill>
                  <a:srgbClr val="373F3B"/>
                </a:solidFill>
                <a:latin typeface="+mn-lt"/>
              </a:rPr>
              <a:t>ELDER SCROLLS</a:t>
            </a:r>
            <a:r>
              <a:rPr lang="en-US" sz="5500" dirty="0">
                <a:solidFill>
                  <a:srgbClr val="373F3B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81200" y="-571500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AA965-F0CC-87AD-905E-63EE2DC38E21}"/>
              </a:ext>
            </a:extLst>
          </p:cNvPr>
          <p:cNvSpPr txBox="1"/>
          <p:nvPr/>
        </p:nvSpPr>
        <p:spPr>
          <a:xfrm>
            <a:off x="190500" y="685800"/>
            <a:ext cx="87630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rgbClr val="373F3B"/>
                </a:solidFill>
                <a:latin typeface="+mn-lt"/>
              </a:rPr>
              <a:t>DAGGERFALL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rgbClr val="373F3B"/>
                </a:solidFill>
                <a:latin typeface="+mn-lt"/>
              </a:rPr>
              <a:t>MORROWIND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rgbClr val="373F3B"/>
                </a:solidFill>
                <a:latin typeface="+mn-lt"/>
              </a:rPr>
              <a:t>OBLIVION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rgbClr val="373F3B"/>
                </a:solidFill>
                <a:latin typeface="+mn-lt"/>
              </a:rPr>
              <a:t>SKYRIM</a:t>
            </a:r>
          </a:p>
        </p:txBody>
      </p:sp>
      <p:pic>
        <p:nvPicPr>
          <p:cNvPr id="1026" name="Picture 2" descr="Skyrim Character Png - Skyrim Pc Vs Xbox | Full Size PNG Download | SeekPNG">
            <a:extLst>
              <a:ext uri="{FF2B5EF4-FFF2-40B4-BE49-F238E27FC236}">
                <a16:creationId xmlns:a16="http://schemas.microsoft.com/office/drawing/2014/main" id="{09C2C70F-6912-31D4-A8AD-1B5287BD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41970"/>
            <a:ext cx="2166571" cy="42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ROYALTY</a:t>
            </a:r>
            <a:endParaRPr lang="en-US" sz="42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850" y="1295400"/>
            <a:ext cx="84963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C00000"/>
                </a:solidFill>
              </a:rPr>
              <a:t>WHO IS CURRENTLY SECOND IN THE LINE OF SUCCESSION TO THE BRITISH THRONE?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42E1B-3A19-6E89-C7E7-EA8384B31EE3}"/>
              </a:ext>
            </a:extLst>
          </p:cNvPr>
          <p:cNvSpPr txBox="1"/>
          <p:nvPr/>
        </p:nvSpPr>
        <p:spPr>
          <a:xfrm>
            <a:off x="190500" y="61651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+mn-lt"/>
              </a:rPr>
              <a:t>PRINCE GEORGE OF WALES</a:t>
            </a:r>
            <a:endParaRPr lang="en-US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2" name="Picture 4" descr="Prince George May Attend the 'Classy' &amp; 'Grounded' St Edwards School">
            <a:extLst>
              <a:ext uri="{FF2B5EF4-FFF2-40B4-BE49-F238E27FC236}">
                <a16:creationId xmlns:a16="http://schemas.microsoft.com/office/drawing/2014/main" id="{910EE1C6-2184-5233-9726-1576B0A9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50" y="3657600"/>
            <a:ext cx="4271899" cy="2988846"/>
          </a:xfrm>
          <a:prstGeom prst="rect">
            <a:avLst/>
          </a:prstGeom>
          <a:noFill/>
          <a:effectLst>
            <a:glow rad="101600">
              <a:schemeClr val="accent5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C222B-B57C-03AD-25EB-41C41B35D94D}"/>
              </a:ext>
            </a:extLst>
          </p:cNvPr>
          <p:cNvSpPr txBox="1"/>
          <p:nvPr/>
        </p:nvSpPr>
        <p:spPr>
          <a:xfrm>
            <a:off x="1581150" y="1676400"/>
            <a:ext cx="5981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NAME THE FICTIONAL CATS</a:t>
            </a:r>
          </a:p>
        </p:txBody>
      </p:sp>
      <p:pic>
        <p:nvPicPr>
          <p:cNvPr id="2" name="Picture 6" descr="Austin Powers: The 25 Best Dr. Evil Quotes">
            <a:extLst>
              <a:ext uri="{FF2B5EF4-FFF2-40B4-BE49-F238E27FC236}">
                <a16:creationId xmlns:a16="http://schemas.microsoft.com/office/drawing/2014/main" id="{DBAAA4E3-8364-D3F7-B8BE-D04387576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935" y="109602"/>
            <a:ext cx="8077200" cy="66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DF8134-758B-BEF0-9BD5-D8836739A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00" t="25037" r="39167" b="20542"/>
          <a:stretch/>
        </p:blipFill>
        <p:spPr>
          <a:xfrm>
            <a:off x="141420" y="438258"/>
            <a:ext cx="8861159" cy="5981482"/>
          </a:xfrm>
          <a:prstGeom prst="rect">
            <a:avLst/>
          </a:prstGeom>
        </p:spPr>
      </p:pic>
      <p:pic>
        <p:nvPicPr>
          <p:cNvPr id="5" name="Picture 2" descr="Leona Lewis in Cats">
            <a:extLst>
              <a:ext uri="{FF2B5EF4-FFF2-40B4-BE49-F238E27FC236}">
                <a16:creationId xmlns:a16="http://schemas.microsoft.com/office/drawing/2014/main" id="{DC4C6F47-A276-CAA6-B89C-B6AC924B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0" y="304800"/>
            <a:ext cx="8900064" cy="59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lene | The New Parody Wiki | Fandom">
            <a:extLst>
              <a:ext uri="{FF2B5EF4-FFF2-40B4-BE49-F238E27FC236}">
                <a16:creationId xmlns:a16="http://schemas.microsoft.com/office/drawing/2014/main" id="{5CA113BE-940F-E406-96CD-3A0CFA99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602"/>
            <a:ext cx="3810000" cy="66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t Valentine | Victorious Wiki | Fandom">
            <a:extLst>
              <a:ext uri="{FF2B5EF4-FFF2-40B4-BE49-F238E27FC236}">
                <a16:creationId xmlns:a16="http://schemas.microsoft.com/office/drawing/2014/main" id="{103A9B0C-2D5F-56F3-4767-B050324E1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30" y="643001"/>
            <a:ext cx="8845950" cy="56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172C6-37F0-40FB-1DCE-1DEBABB4C86C}"/>
              </a:ext>
            </a:extLst>
          </p:cNvPr>
          <p:cNvSpPr txBox="1"/>
          <p:nvPr/>
        </p:nvSpPr>
        <p:spPr>
          <a:xfrm>
            <a:off x="0" y="-35169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00000"/>
                </a:solidFill>
                <a:latin typeface="+mn-lt"/>
              </a:rPr>
              <a:t>MR. BIGGLESWORTH</a:t>
            </a:r>
            <a:br>
              <a:rPr lang="en-US" sz="13200" dirty="0">
                <a:solidFill>
                  <a:srgbClr val="C00000"/>
                </a:solidFill>
                <a:latin typeface="+mn-lt"/>
              </a:rPr>
            </a:b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AUSTIN POWERS</a:t>
            </a:r>
            <a:endParaRPr lang="en-US" sz="96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30" name="Picture 6" descr="Austin Powers: The 25 Best Dr. Evil Quotes">
            <a:extLst>
              <a:ext uri="{FF2B5EF4-FFF2-40B4-BE49-F238E27FC236}">
                <a16:creationId xmlns:a16="http://schemas.microsoft.com/office/drawing/2014/main" id="{EF6FD28D-22E1-2230-A8E4-3EB00D55E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635" y="1905000"/>
            <a:ext cx="584073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73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CE5F5-2E10-89F7-33A8-B3C1389486A7}"/>
              </a:ext>
            </a:extLst>
          </p:cNvPr>
          <p:cNvSpPr txBox="1"/>
          <p:nvPr/>
        </p:nvSpPr>
        <p:spPr>
          <a:xfrm>
            <a:off x="228600" y="-152400"/>
            <a:ext cx="8686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+mn-lt"/>
              </a:rPr>
              <a:t>MC SKAT KAT</a:t>
            </a:r>
            <a:br>
              <a:rPr lang="en-US" sz="13200" dirty="0">
                <a:solidFill>
                  <a:srgbClr val="C00000"/>
                </a:solidFill>
                <a:latin typeface="+mn-lt"/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“OPPOSITES ATTRACT” VIDEO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PAULA ABDUL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2007-8649-3A03-D3EC-BE8124B8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00" t="25037" r="39167" b="20542"/>
          <a:stretch/>
        </p:blipFill>
        <p:spPr>
          <a:xfrm>
            <a:off x="1447800" y="2438400"/>
            <a:ext cx="6248400" cy="42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73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8100" y="-29547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MOVIES</a:t>
            </a:r>
            <a:br>
              <a:rPr lang="en-US" sz="36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2</a:t>
            </a:r>
            <a:r>
              <a:rPr lang="en-US" sz="3600" b="1" i="1" dirty="0">
                <a:solidFill>
                  <a:srgbClr val="006600"/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PARTER</a:t>
            </a:r>
            <a:endParaRPr lang="en-US" sz="330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5E130-16F9-C5BB-C1CC-3E681D66E6CA}"/>
              </a:ext>
            </a:extLst>
          </p:cNvPr>
          <p:cNvSpPr txBox="1"/>
          <p:nvPr/>
        </p:nvSpPr>
        <p:spPr>
          <a:xfrm>
            <a:off x="521509" y="1676400"/>
            <a:ext cx="80504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FOR MOVIES RELEASED IN THE 1990s, WHAT TWO DIRECTORS WON THE BEST DIRECTOR OSCAR FOR THEIR FEATURE FILM DEBUTS?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004D6-0021-8178-079D-C89A4E5713DF}"/>
              </a:ext>
            </a:extLst>
          </p:cNvPr>
          <p:cNvSpPr txBox="1"/>
          <p:nvPr/>
        </p:nvSpPr>
        <p:spPr>
          <a:xfrm>
            <a:off x="228600" y="-152400"/>
            <a:ext cx="86868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+mn-lt"/>
              </a:rPr>
              <a:t>GRIZABELLA</a:t>
            </a:r>
            <a:br>
              <a:rPr lang="en-US" sz="13200" dirty="0">
                <a:solidFill>
                  <a:srgbClr val="C00000"/>
                </a:solidFill>
                <a:latin typeface="+mn-lt"/>
              </a:rPr>
            </a:br>
            <a:r>
              <a:rPr lang="en-US" sz="44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CATS</a:t>
            </a:r>
            <a:endParaRPr lang="en-US" sz="96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Leona Lewis in Cats">
            <a:extLst>
              <a:ext uri="{FF2B5EF4-FFF2-40B4-BE49-F238E27FC236}">
                <a16:creationId xmlns:a16="http://schemas.microsoft.com/office/drawing/2014/main" id="{AB43CD79-7C60-70E0-6947-5603C5B9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287763" cy="41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5756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EA18F-27A5-E877-0FE1-108F4AD60345}"/>
              </a:ext>
            </a:extLst>
          </p:cNvPr>
          <p:cNvSpPr txBox="1"/>
          <p:nvPr/>
        </p:nvSpPr>
        <p:spPr>
          <a:xfrm>
            <a:off x="228600" y="-2286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0" dirty="0">
                <a:solidFill>
                  <a:srgbClr val="C00000"/>
                </a:solidFill>
                <a:latin typeface="+mn-lt"/>
              </a:rPr>
              <a:t>ARLENE</a:t>
            </a:r>
            <a:br>
              <a:rPr lang="en-US" sz="13200" dirty="0">
                <a:solidFill>
                  <a:srgbClr val="C00000"/>
                </a:solidFill>
                <a:latin typeface="+mn-lt"/>
              </a:rPr>
            </a:b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GARFIELD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COMICS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Arlene | The New Parody Wiki | Fandom">
            <a:extLst>
              <a:ext uri="{FF2B5EF4-FFF2-40B4-BE49-F238E27FC236}">
                <a16:creationId xmlns:a16="http://schemas.microsoft.com/office/drawing/2014/main" id="{FF3F7CA0-2CD3-A5DC-53F9-83BAF263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37" y="2667000"/>
            <a:ext cx="2286000" cy="40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4636"/>
      </p:ext>
    </p:extLst>
  </p:cSld>
  <p:clrMapOvr>
    <a:masterClrMapping/>
  </p:clrMapOvr>
  <p:transition spd="slow">
    <p:push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A67B9-4612-8435-0AB4-2D6CF95C34D3}"/>
              </a:ext>
            </a:extLst>
          </p:cNvPr>
          <p:cNvSpPr txBox="1"/>
          <p:nvPr/>
        </p:nvSpPr>
        <p:spPr>
          <a:xfrm>
            <a:off x="228600" y="-762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CAT VALENTINE</a:t>
            </a:r>
            <a:br>
              <a:rPr lang="en-US" sz="13200" dirty="0">
                <a:solidFill>
                  <a:srgbClr val="C00000"/>
                </a:solidFill>
                <a:latin typeface="+mn-lt"/>
              </a:rPr>
            </a:b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VICTORIOUS/SAM &amp; CAT</a:t>
            </a:r>
            <a:endParaRPr lang="en-US" sz="96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6" name="Picture 4" descr="Cat Valentine | Victorious Wiki | Fandom">
            <a:extLst>
              <a:ext uri="{FF2B5EF4-FFF2-40B4-BE49-F238E27FC236}">
                <a16:creationId xmlns:a16="http://schemas.microsoft.com/office/drawing/2014/main" id="{A4483501-877A-1FDB-CC3B-C9579112B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7659" y="2307507"/>
            <a:ext cx="6828682" cy="43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94576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04800"/>
            <a:ext cx="8155172" cy="685800"/>
          </a:xfrm>
        </p:spPr>
        <p:txBody>
          <a:bodyPr/>
          <a:lstStyle/>
          <a:p>
            <a:br>
              <a:rPr lang="en-US" sz="4000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FOREIGN WORDS &amp; PHRASES</a:t>
            </a:r>
            <a:br>
              <a:rPr lang="en-US" sz="4000" b="1" dirty="0">
                <a:cs typeface="Arial" charset="0"/>
              </a:rPr>
            </a:br>
            <a:endParaRPr lang="en-US" sz="40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300" b="1" dirty="0">
                <a:solidFill>
                  <a:schemeClr val="tx2">
                    <a:lumMod val="50000"/>
                  </a:schemeClr>
                </a:solidFill>
              </a:rPr>
              <a:t>TO GRADUATE ‘CUM LAUDE’ LITERALLY MEANS TO GRADUATE ‘WITH’ WHAT?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22187-7879-2D92-298E-B7EF50D6A68D}"/>
              </a:ext>
            </a:extLst>
          </p:cNvPr>
          <p:cNvSpPr txBox="1"/>
          <p:nvPr/>
        </p:nvSpPr>
        <p:spPr>
          <a:xfrm>
            <a:off x="152400" y="381000"/>
            <a:ext cx="8839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PRAISE</a:t>
            </a:r>
            <a:br>
              <a:rPr lang="en-US" sz="115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2022 Summa Cum Laude, Magna Cum Laude, Cum Laude WHS seniors announced –  Sumner NewsCow">
            <a:extLst>
              <a:ext uri="{FF2B5EF4-FFF2-40B4-BE49-F238E27FC236}">
                <a16:creationId xmlns:a16="http://schemas.microsoft.com/office/drawing/2014/main" id="{B103B9CF-8646-6093-024B-3003BF86B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0" y="3200400"/>
            <a:ext cx="5715000" cy="352425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1143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THE HUMAN BODY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4-PARTER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4D860-2246-2848-8121-830D17E5C456}"/>
              </a:ext>
            </a:extLst>
          </p:cNvPr>
          <p:cNvSpPr txBox="1"/>
          <p:nvPr/>
        </p:nvSpPr>
        <p:spPr>
          <a:xfrm>
            <a:off x="399607" y="1752600"/>
            <a:ext cx="8344786" cy="691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65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WHAT ARE THE NAMES OF THE FOUR VALVES LOCATED IN THE HEARTS OF ALL MAMMALS?</a:t>
            </a:r>
          </a:p>
          <a:p>
            <a:pPr algn="ctr">
              <a:spcBef>
                <a:spcPts val="1800"/>
              </a:spcBef>
            </a:pPr>
            <a:br>
              <a:rPr lang="en-US" sz="3550" dirty="0">
                <a:solidFill>
                  <a:srgbClr val="373F3B"/>
                </a:solidFill>
                <a:latin typeface="+mn-lt"/>
              </a:rPr>
            </a:br>
            <a:endParaRPr lang="en-US" sz="3200" dirty="0"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0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555" y="373046"/>
            <a:ext cx="9144000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53892-4442-94EB-8EB8-5951240A008B}"/>
              </a:ext>
            </a:extLst>
          </p:cNvPr>
          <p:cNvSpPr txBox="1"/>
          <p:nvPr/>
        </p:nvSpPr>
        <p:spPr>
          <a:xfrm>
            <a:off x="381000" y="715946"/>
            <a:ext cx="82296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PULMONARY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TRICUSPID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MITRAL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AORTIC</a:t>
            </a:r>
          </a:p>
        </p:txBody>
      </p:sp>
      <p:pic>
        <p:nvPicPr>
          <p:cNvPr id="6148" name="Picture 4" descr="Heart Valves: Anatomy and Function | GetBodySmart">
            <a:extLst>
              <a:ext uri="{FF2B5EF4-FFF2-40B4-BE49-F238E27FC236}">
                <a16:creationId xmlns:a16="http://schemas.microsoft.com/office/drawing/2014/main" id="{839B06C5-7B4C-06A6-B568-AC1CE605F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06299" y="3738605"/>
            <a:ext cx="2186856" cy="31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COMEDY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797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FFFF00"/>
                </a:solidFill>
              </a:rPr>
              <a:t>WHAT COMEDIAN HAS A CHANNEL ON SIRIUS XM CALLED “LAUGH OUT LOUD” AND A PODCAST CALLED “GOLD MINDS”?</a:t>
            </a: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ANSWER #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B2D49-147E-A3F0-0D6C-D85E69831D1D}"/>
              </a:ext>
            </a:extLst>
          </p:cNvPr>
          <p:cNvSpPr txBox="1"/>
          <p:nvPr/>
        </p:nvSpPr>
        <p:spPr>
          <a:xfrm>
            <a:off x="190500" y="533400"/>
            <a:ext cx="876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rgbClr val="FFFF00"/>
                </a:solidFill>
                <a:latin typeface="+mn-lt"/>
              </a:rPr>
              <a:t>KEVIN HART</a:t>
            </a:r>
            <a:endParaRPr lang="en-US" sz="9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170" name="Picture 2" descr="Kevin Hart Promotes Plant-Based Food on Joe Rogan Podcast">
            <a:extLst>
              <a:ext uri="{FF2B5EF4-FFF2-40B4-BE49-F238E27FC236}">
                <a16:creationId xmlns:a16="http://schemas.microsoft.com/office/drawing/2014/main" id="{5B2E95F8-B7CC-8595-FBED-CD6482440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6393" y="2819400"/>
            <a:ext cx="5451213" cy="372919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AWARDS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153400" cy="48307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600" b="1" dirty="0">
                <a:solidFill>
                  <a:srgbClr val="FFFF00"/>
                </a:solidFill>
              </a:rPr>
              <a:t>WHAT IS THE LAST NAME OF ALFRED, LIONEL, RANDY, DAVID, EMIL, AND THOMAS, WHO WITH 95 NOMINATIONS, ARE THE MOST OSCAR</a:t>
            </a:r>
            <a:r>
              <a:rPr lang="en-US" sz="4600" b="1" i="1" dirty="0">
                <a:solidFill>
                  <a:srgbClr val="FFFF00"/>
                </a:solidFill>
              </a:rPr>
              <a:t>-</a:t>
            </a:r>
            <a:r>
              <a:rPr lang="en-US" sz="4600" b="1" dirty="0">
                <a:solidFill>
                  <a:srgbClr val="FFFF00"/>
                </a:solidFill>
              </a:rPr>
              <a:t>NOMINATED FAMILY </a:t>
            </a:r>
            <a:br>
              <a:rPr lang="en-US" sz="4600" b="1" dirty="0">
                <a:solidFill>
                  <a:srgbClr val="FFFF00"/>
                </a:solidFill>
              </a:rPr>
            </a:br>
            <a:r>
              <a:rPr lang="en-US" sz="4600" b="1" dirty="0">
                <a:solidFill>
                  <a:srgbClr val="FFFF00"/>
                </a:solidFill>
              </a:rPr>
              <a:t>IN HISTORY?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ANSWER #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789B3-666B-69F5-BA66-AA3797549F2E}"/>
              </a:ext>
            </a:extLst>
          </p:cNvPr>
          <p:cNvSpPr txBox="1"/>
          <p:nvPr/>
        </p:nvSpPr>
        <p:spPr>
          <a:xfrm>
            <a:off x="0" y="609600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KEVIN COSTNER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SAM MENDES</a:t>
            </a:r>
          </a:p>
        </p:txBody>
      </p:sp>
      <p:pic>
        <p:nvPicPr>
          <p:cNvPr id="1026" name="Picture 2" descr="Kevin Costner PNG Images Transparent Free Download">
            <a:extLst>
              <a:ext uri="{FF2B5EF4-FFF2-40B4-BE49-F238E27FC236}">
                <a16:creationId xmlns:a16="http://schemas.microsoft.com/office/drawing/2014/main" id="{55A96BDB-A46B-3B11-1F4D-9D147E774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4110653"/>
            <a:ext cx="2514600" cy="27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m Mendes - Variety500 - Top 500 Entertainment Business Leaders |  Variety.com">
            <a:extLst>
              <a:ext uri="{FF2B5EF4-FFF2-40B4-BE49-F238E27FC236}">
                <a16:creationId xmlns:a16="http://schemas.microsoft.com/office/drawing/2014/main" id="{0742B4F7-7CD0-D4A7-3812-93C416C7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0653"/>
            <a:ext cx="3166445" cy="27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77505-4F03-7786-205E-C3CBE773439F}"/>
              </a:ext>
            </a:extLst>
          </p:cNvPr>
          <p:cNvSpPr txBox="1"/>
          <p:nvPr/>
        </p:nvSpPr>
        <p:spPr>
          <a:xfrm>
            <a:off x="152400" y="45039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400" dirty="0">
                <a:solidFill>
                  <a:srgbClr val="FFFF00"/>
                </a:solidFill>
                <a:latin typeface="+mn-lt"/>
              </a:rPr>
              <a:t>NEWMAN</a:t>
            </a:r>
            <a:endParaRPr lang="en-US" sz="10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Picture 2" descr="Meet the Newmans">
            <a:extLst>
              <a:ext uri="{FF2B5EF4-FFF2-40B4-BE49-F238E27FC236}">
                <a16:creationId xmlns:a16="http://schemas.microsoft.com/office/drawing/2014/main" id="{3A2EEEF2-3FF0-FDEF-E28C-96A959297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2334" y="2925098"/>
            <a:ext cx="5519331" cy="36273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24" y="304800"/>
            <a:ext cx="9144000" cy="1084835"/>
          </a:xfrm>
        </p:spPr>
        <p:txBody>
          <a:bodyPr/>
          <a:lstStyle/>
          <a:p>
            <a:r>
              <a:rPr lang="en-US" sz="8000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FF99"/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6415881"/>
            <a:ext cx="295470" cy="3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2C7-3686-AB95-C133-1CFC5604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b="1" dirty="0"/>
              <a:t>TIEBREAKER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6146-B6A8-6B95-628D-4C42EEC5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68" y="914400"/>
            <a:ext cx="76748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300" b="1" dirty="0">
                <a:solidFill>
                  <a:srgbClr val="C00000"/>
                </a:solidFill>
              </a:rPr>
              <a:t>THE MOST IN THE COUNTRY, HOW MANY DIFFERENT LICENSE PLATE DESIGNS DOES MARYLAND OFFER?</a:t>
            </a:r>
          </a:p>
        </p:txBody>
      </p:sp>
    </p:spTree>
    <p:extLst>
      <p:ext uri="{BB962C8B-B14F-4D97-AF65-F5344CB8AC3E}">
        <p14:creationId xmlns:p14="http://schemas.microsoft.com/office/powerpoint/2010/main" val="2172472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2C7-3686-AB95-C133-1CFC5604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b="1" dirty="0"/>
              <a:t>TIEBREAKER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6146-B6A8-6B95-628D-4C42EEC5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1300" b="1" dirty="0">
                <a:solidFill>
                  <a:srgbClr val="C00000"/>
                </a:solidFill>
              </a:rPr>
              <a:t>989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700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rgbClr val="C1F7C7"/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rgbClr val="C1F7C7"/>
                </a:solidFill>
                <a:cs typeface="Arial" charset="0"/>
              </a:rPr>
            </a:br>
            <a:r>
              <a:rPr lang="en-US" sz="4200" b="1" dirty="0">
                <a:solidFill>
                  <a:srgbClr val="C1F7C7"/>
                </a:solidFill>
                <a:cs typeface="Arial" charset="0"/>
              </a:rPr>
              <a:t>THEATRE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64A0-E55E-067A-A589-181B9E02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000" b="1" dirty="0">
                <a:solidFill>
                  <a:srgbClr val="FFFF00"/>
                </a:solidFill>
              </a:rPr>
              <a:t>IN SPAIN, WHAT MUSICAL IS KNOWN AS </a:t>
            </a:r>
            <a:r>
              <a:rPr lang="en-US" sz="7000" b="1" i="1" dirty="0">
                <a:solidFill>
                  <a:srgbClr val="FFFF00"/>
                </a:solidFill>
              </a:rPr>
              <a:t>BRILLANTINE</a:t>
            </a:r>
            <a:r>
              <a:rPr lang="en-US" sz="7000" b="1" dirty="0">
                <a:solidFill>
                  <a:srgbClr val="FFFF00"/>
                </a:solidFill>
              </a:rPr>
              <a:t>, WHILE IN MEXICO IT’S CALLED </a:t>
            </a:r>
            <a:r>
              <a:rPr lang="en-US" sz="7000" b="1" i="1" dirty="0">
                <a:solidFill>
                  <a:srgbClr val="FFFF00"/>
                </a:solidFill>
              </a:rPr>
              <a:t>VASELINA</a:t>
            </a:r>
            <a:r>
              <a:rPr lang="en-US" sz="7000" b="1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rgbClr val="C1F7C7"/>
                </a:solidFill>
                <a:cs typeface="Arial" charset="0"/>
              </a:rPr>
              <a:t>ANSWER # 3</a:t>
            </a:r>
          </a:p>
        </p:txBody>
      </p:sp>
      <p:pic>
        <p:nvPicPr>
          <p:cNvPr id="2050" name="Picture 2" descr="GREASE">
            <a:extLst>
              <a:ext uri="{FF2B5EF4-FFF2-40B4-BE49-F238E27FC236}">
                <a16:creationId xmlns:a16="http://schemas.microsoft.com/office/drawing/2014/main" id="{68B303F8-E68B-5774-2DD2-E921FFBC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569921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9503" y="493587"/>
            <a:ext cx="8733451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POLITICIANS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2-PARTER</a:t>
            </a:r>
            <a:b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92" y="2494051"/>
            <a:ext cx="4127237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CE168-3448-3FFB-A8CD-60A5EDCDB1C1}"/>
              </a:ext>
            </a:extLst>
          </p:cNvPr>
          <p:cNvSpPr txBox="1"/>
          <p:nvPr/>
        </p:nvSpPr>
        <p:spPr>
          <a:xfrm>
            <a:off x="887969" y="1704210"/>
            <a:ext cx="74396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dirty="0">
                <a:solidFill>
                  <a:srgbClr val="C1F7C7"/>
                </a:solidFill>
                <a:latin typeface="+mn-lt"/>
              </a:rPr>
              <a:t>WHAT TWO CANDIDATES HAVE REPRESENTED THE GREEN PARTY IN AT LEAST TWO U.S. PRESIDENTIAL ELECTIONS?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C1F7C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ANSWER #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8E67B-B504-BCAA-B30C-6B3FC8ACAEC4}"/>
              </a:ext>
            </a:extLst>
          </p:cNvPr>
          <p:cNvSpPr txBox="1"/>
          <p:nvPr/>
        </p:nvSpPr>
        <p:spPr>
          <a:xfrm>
            <a:off x="152400" y="609600"/>
            <a:ext cx="8839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9200" dirty="0">
                <a:solidFill>
                  <a:srgbClr val="C1F7C7"/>
                </a:solidFill>
                <a:latin typeface="+mn-lt"/>
              </a:rPr>
              <a:t>RALPH NADER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9200" dirty="0">
                <a:solidFill>
                  <a:srgbClr val="C1F7C7"/>
                </a:solidFill>
                <a:latin typeface="+mn-lt"/>
              </a:rPr>
              <a:t>JILL STEIN</a:t>
            </a:r>
          </a:p>
        </p:txBody>
      </p:sp>
      <p:pic>
        <p:nvPicPr>
          <p:cNvPr id="3074" name="Picture 2" descr="Ralph Nader declares war on Harvard - POLITICO">
            <a:extLst>
              <a:ext uri="{FF2B5EF4-FFF2-40B4-BE49-F238E27FC236}">
                <a16:creationId xmlns:a16="http://schemas.microsoft.com/office/drawing/2014/main" id="{018EBE85-EF30-6E94-45E8-1C04237B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1184" y="3962399"/>
            <a:ext cx="2965678" cy="274512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77B90B7-7E3B-6757-9D5A-D2CB8EE07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088" y="3962398"/>
            <a:ext cx="2669112" cy="27451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221757</TotalTime>
  <Words>854</Words>
  <Application>Microsoft Office PowerPoint</Application>
  <PresentationFormat>On-screen Show (4:3)</PresentationFormat>
  <Paragraphs>176</Paragraphs>
  <Slides>53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Berlin Sans FB Demi</vt:lpstr>
      <vt:lpstr>Arial</vt:lpstr>
      <vt:lpstr>Calibri</vt:lpstr>
      <vt:lpstr>1_Office Theme</vt:lpstr>
      <vt:lpstr>TRIVIAMARYLAND WORLD SERIES   </vt:lpstr>
      <vt:lpstr> QUESTION # 1 MARYLAND</vt:lpstr>
      <vt:lpstr>ANSWER # 1</vt:lpstr>
      <vt:lpstr> QUESTION # 2 MOVIES 2-PARTER</vt:lpstr>
      <vt:lpstr>ANSWER # 2</vt:lpstr>
      <vt:lpstr> QUESTION # 3 THEATRE  </vt:lpstr>
      <vt:lpstr>ANSWER # 3</vt:lpstr>
      <vt:lpstr>QUESTION # 4 POLITICIANS 2-PARTER </vt:lpstr>
      <vt:lpstr>ANSWER # 4</vt:lpstr>
      <vt:lpstr> QUESTION # 5 IN THE NEWS</vt:lpstr>
      <vt:lpstr>ANSWER # 5</vt:lpstr>
      <vt:lpstr>QUESTION # 6</vt:lpstr>
      <vt:lpstr>   </vt:lpstr>
      <vt:lpstr>   </vt:lpstr>
      <vt:lpstr>   </vt:lpstr>
      <vt:lpstr>   </vt:lpstr>
      <vt:lpstr>   </vt:lpstr>
      <vt:lpstr>  QUESTION # 7 ASTRONOMY </vt:lpstr>
      <vt:lpstr>ANSWER # 7</vt:lpstr>
      <vt:lpstr>PowerPoint Presentation</vt:lpstr>
      <vt:lpstr>PowerPoint Presentation</vt:lpstr>
      <vt:lpstr> QUESTION # 9 THIS DATE IN HISTORY </vt:lpstr>
      <vt:lpstr>ANSWER # 9</vt:lpstr>
      <vt:lpstr>      </vt:lpstr>
      <vt:lpstr>PowerPoint Presentation</vt:lpstr>
      <vt:lpstr>HALFTIME </vt:lpstr>
      <vt:lpstr> QUESTION # 11 FOOTBALL </vt:lpstr>
      <vt:lpstr> ANSWER # 11</vt:lpstr>
      <vt:lpstr> QUESTION # 12 BODIES OF WATER 2-PARTER</vt:lpstr>
      <vt:lpstr>ANSWER # 12</vt:lpstr>
      <vt:lpstr>  QUESTION # 13 BUSINESS </vt:lpstr>
      <vt:lpstr> ANSWER # 13</vt:lpstr>
      <vt:lpstr> QUESTION # 14 VIDEO GAMES 4-PARTER</vt:lpstr>
      <vt:lpstr>ANSWER # 14</vt:lpstr>
      <vt:lpstr> QUESTION # 15 ROYALTY</vt:lpstr>
      <vt:lpstr>ANSWER # 15</vt:lpstr>
      <vt:lpstr>QUESTION # 16</vt:lpstr>
      <vt:lpstr>PowerPoint Presentation</vt:lpstr>
      <vt:lpstr>  </vt:lpstr>
      <vt:lpstr>  </vt:lpstr>
      <vt:lpstr>  </vt:lpstr>
      <vt:lpstr>  </vt:lpstr>
      <vt:lpstr> QUESTION # 17 FOREIGN WORDS &amp; PHRASES </vt:lpstr>
      <vt:lpstr> ANSWER # 17</vt:lpstr>
      <vt:lpstr> QUESTION # 18 THE HUMAN BODY 4-PARTER   </vt:lpstr>
      <vt:lpstr> ANSWER # 18  </vt:lpstr>
      <vt:lpstr>PowerPoint Presentation</vt:lpstr>
      <vt:lpstr>PowerPoint Presentation</vt:lpstr>
      <vt:lpstr> QUESTION # 20 BET UP TO 15 POINTS AWARDS</vt:lpstr>
      <vt:lpstr>ANSWER # 20</vt:lpstr>
      <vt:lpstr>TRIVIAMARYLAND </vt:lpstr>
      <vt:lpstr>TIEBREAKER QUESTION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12109</cp:revision>
  <cp:lastPrinted>2016-06-16T12:22:30Z</cp:lastPrinted>
  <dcterms:created xsi:type="dcterms:W3CDTF">2007-02-10T13:01:25Z</dcterms:created>
  <dcterms:modified xsi:type="dcterms:W3CDTF">2025-03-30T12:25:04Z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