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7"/>
  </p:notesMasterIdLst>
  <p:sldIdLst>
    <p:sldId id="359" r:id="rId2"/>
    <p:sldId id="355" r:id="rId3"/>
    <p:sldId id="257" r:id="rId4"/>
    <p:sldId id="258" r:id="rId5"/>
    <p:sldId id="353" r:id="rId6"/>
    <p:sldId id="354" r:id="rId7"/>
    <p:sldId id="356" r:id="rId8"/>
    <p:sldId id="302" r:id="rId9"/>
    <p:sldId id="303" r:id="rId10"/>
    <p:sldId id="348" r:id="rId11"/>
    <p:sldId id="349" r:id="rId12"/>
    <p:sldId id="265" r:id="rId13"/>
    <p:sldId id="266" r:id="rId14"/>
    <p:sldId id="361" r:id="rId15"/>
    <p:sldId id="339" r:id="rId16"/>
    <p:sldId id="358" r:id="rId17"/>
    <p:sldId id="340" r:id="rId18"/>
    <p:sldId id="342" r:id="rId19"/>
    <p:sldId id="341" r:id="rId20"/>
    <p:sldId id="275" r:id="rId21"/>
    <p:sldId id="276" r:id="rId22"/>
    <p:sldId id="273" r:id="rId23"/>
    <p:sldId id="274" r:id="rId24"/>
    <p:sldId id="315" r:id="rId25"/>
    <p:sldId id="316" r:id="rId26"/>
    <p:sldId id="279" r:id="rId27"/>
    <p:sldId id="280" r:id="rId28"/>
    <p:sldId id="281" r:id="rId29"/>
    <p:sldId id="313" r:id="rId30"/>
    <p:sldId id="314" r:id="rId31"/>
    <p:sldId id="336" r:id="rId32"/>
    <p:sldId id="337" r:id="rId33"/>
    <p:sldId id="346" r:id="rId34"/>
    <p:sldId id="347" r:id="rId35"/>
    <p:sldId id="323" r:id="rId36"/>
    <p:sldId id="322" r:id="rId37"/>
    <p:sldId id="290" r:id="rId38"/>
    <p:sldId id="291" r:id="rId39"/>
    <p:sldId id="338" r:id="rId40"/>
    <p:sldId id="362" r:id="rId41"/>
    <p:sldId id="363" r:id="rId42"/>
    <p:sldId id="364" r:id="rId43"/>
    <p:sldId id="365" r:id="rId44"/>
    <p:sldId id="366" r:id="rId45"/>
    <p:sldId id="343" r:id="rId46"/>
    <p:sldId id="298" r:id="rId47"/>
    <p:sldId id="299" r:id="rId48"/>
    <p:sldId id="344" r:id="rId49"/>
    <p:sldId id="345" r:id="rId50"/>
    <p:sldId id="311" r:id="rId51"/>
    <p:sldId id="278" r:id="rId52"/>
    <p:sldId id="332" r:id="rId53"/>
    <p:sldId id="333" r:id="rId54"/>
    <p:sldId id="306" r:id="rId55"/>
    <p:sldId id="357" r:id="rId56"/>
  </p:sldIdLst>
  <p:sldSz cx="12192000" cy="6858000"/>
  <p:notesSz cx="6858000" cy="9144000"/>
  <p:embeddedFontLst>
    <p:embeddedFont>
      <p:font typeface="Candara" panose="020E0502030303020204" pitchFamily="34" charset="0"/>
      <p:regular r:id="rId58"/>
      <p:bold r:id="rId59"/>
      <p:italic r:id="rId60"/>
      <p:boldItalic r:id="rId61"/>
    </p:embeddedFont>
    <p:embeddedFont>
      <p:font typeface="Overlock" panose="020B0604020202020204" charset="0"/>
      <p:regular r:id="rId62"/>
      <p:bold r:id="rId63"/>
      <p:italic r:id="rId64"/>
      <p:boldItalic r:id="rId65"/>
    </p:embeddedFont>
    <p:embeddedFont>
      <p:font typeface="Tw Cen MT Condensed Extra Bold" panose="020B0803020202020204" pitchFamily="34" charset="0"/>
      <p:regular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5" roundtripDataSignature="AMtx7mjS0SNsGpDeZK4zBp1qP+5MTLIz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E8D17"/>
    <a:srgbClr val="FCF7F1"/>
    <a:srgbClr val="133370"/>
    <a:srgbClr val="002060"/>
    <a:srgbClr val="222664"/>
    <a:srgbClr val="000000"/>
    <a:srgbClr val="F8F8F8"/>
    <a:srgbClr val="FEFFFF"/>
    <a:srgbClr val="FFFFFF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6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404" y="2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Google Shape;16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0571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096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9362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9967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4" name="Google Shape;204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623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7473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" name="Google Shape;22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Google Shape;23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" name="Google Shape;10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845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732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Google Shape;25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5" name="Google Shape;26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3" name="Google Shape;31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1653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0" name="Google Shape;32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6540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076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3514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1692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3" name="Google Shape;31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6157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0" name="Google Shape;32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5954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Google Shape;29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60861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6" name="Google Shape;306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845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2" name="Google Shape;342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3" name="Google Shape;343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9" name="Google Shape;349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Google Shape;16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6135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0966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9362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83758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99672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4" name="Google Shape;204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6238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74736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4370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4" name="Google Shape;404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1" name="Google Shape;411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0801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29791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2" name="Google Shape;24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23668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" name="Google Shape;24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0" name="Google Shape;470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1" name="Google Shape;471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194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9" name="Google Shape;44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1738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6" name="Google Shape;45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5267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4" name="Google Shape;46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7" name="Google Shape;47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8" name="Google Shape;478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653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4" name="Google Shape;434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1" name="Google Shape;441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2126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21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6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8937E3-C501-4B03-A28A-5FA94DA31E7C}"/>
              </a:ext>
            </a:extLst>
          </p:cNvPr>
          <p:cNvSpPr txBox="1"/>
          <p:nvPr/>
        </p:nvSpPr>
        <p:spPr>
          <a:xfrm>
            <a:off x="8485632" y="0"/>
            <a:ext cx="3706368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F8A98-EA15-462E-80A5-8B15B9BD29D2}"/>
              </a:ext>
            </a:extLst>
          </p:cNvPr>
          <p:cNvSpPr txBox="1"/>
          <p:nvPr/>
        </p:nvSpPr>
        <p:spPr>
          <a:xfrm>
            <a:off x="8549640" y="1824861"/>
            <a:ext cx="364236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Tw Cen MT Condensed Extra Bold" panose="020B0803020202020204" pitchFamily="34" charset="0"/>
              </a:rPr>
              <a:t>WELCOME TO THE</a:t>
            </a:r>
          </a:p>
          <a:p>
            <a:pPr algn="ctr"/>
            <a:r>
              <a:rPr lang="en-US" sz="66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Tw Cen MT Condensed Extra Bold" panose="020B0803020202020204" pitchFamily="34" charset="0"/>
              </a:rPr>
              <a:t>WORLD SERIES</a:t>
            </a:r>
            <a:endParaRPr lang="en-US" sz="10000" dirty="0">
              <a:ln>
                <a:solidFill>
                  <a:srgbClr val="FF0000"/>
                </a:solidFill>
              </a:ln>
              <a:solidFill>
                <a:srgbClr val="FFC000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BE7CF6-1D32-4918-9356-F6A170926390}"/>
              </a:ext>
            </a:extLst>
          </p:cNvPr>
          <p:cNvSpPr txBox="1"/>
          <p:nvPr/>
        </p:nvSpPr>
        <p:spPr>
          <a:xfrm>
            <a:off x="8517636" y="5946523"/>
            <a:ext cx="3642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Tw Cen MT Condensed Extra Bold" panose="020B0803020202020204" pitchFamily="34" charset="0"/>
              </a:rPr>
              <a:t>WINTER 2025</a:t>
            </a:r>
          </a:p>
        </p:txBody>
      </p:sp>
    </p:spTree>
    <p:extLst>
      <p:ext uri="{BB962C8B-B14F-4D97-AF65-F5344CB8AC3E}">
        <p14:creationId xmlns:p14="http://schemas.microsoft.com/office/powerpoint/2010/main" val="305166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9"/>
          <p:cNvSpPr txBox="1">
            <a:spLocks noGrp="1"/>
          </p:cNvSpPr>
          <p:nvPr>
            <p:ph type="title"/>
          </p:nvPr>
        </p:nvSpPr>
        <p:spPr>
          <a:xfrm>
            <a:off x="8313" y="806061"/>
            <a:ext cx="1218368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br>
              <a:rPr lang="en-US" sz="2800" b="1" dirty="0"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QUESTION # 4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MUSIC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4 </a:t>
            </a:r>
            <a: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- PART</a:t>
            </a:r>
            <a:br>
              <a:rPr lang="en-US" sz="27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2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3200" b="1" dirty="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7" name="Google Shape;217;p69"/>
          <p:cNvSpPr txBox="1"/>
          <p:nvPr/>
        </p:nvSpPr>
        <p:spPr>
          <a:xfrm>
            <a:off x="117850" y="1496094"/>
            <a:ext cx="11956299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400"/>
            </a:pPr>
            <a:r>
              <a:rPr lang="en-US" sz="6600" b="1" dirty="0">
                <a:solidFill>
                  <a:srgbClr val="FFC000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RELEASED IN 1962, 1963 (x2), AND 1971, WHICH FOUR STUDIO ALBUMS BY THE BEACH BOYS HAVE A VARIATION OF THE WORD “SURF” IN THEIR TITLE?</a:t>
            </a:r>
            <a:endParaRPr lang="en-US" sz="6600" b="1" i="1" dirty="0">
              <a:solidFill>
                <a:srgbClr val="FFC000"/>
              </a:solidFill>
              <a:latin typeface="Candara" panose="020E0502030303020204" pitchFamily="34" charset="0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214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0"/>
          <p:cNvSpPr txBox="1">
            <a:spLocks noGrp="1"/>
          </p:cNvSpPr>
          <p:nvPr>
            <p:ph type="title"/>
          </p:nvPr>
        </p:nvSpPr>
        <p:spPr>
          <a:xfrm>
            <a:off x="4838700" y="-177800"/>
            <a:ext cx="2514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ndara"/>
              <a:buNone/>
            </a:pPr>
            <a:r>
              <a:rPr lang="en-US" sz="32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ANSWER # 4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72215" y="0"/>
            <a:ext cx="12191998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75000"/>
                </a:schemeClr>
              </a:buClr>
            </a:pPr>
            <a:r>
              <a:rPr lang="en-US" sz="11500" b="1" i="1" dirty="0">
                <a:solidFill>
                  <a:srgbClr val="FFC000"/>
                </a:solidFill>
                <a:latin typeface="Candara" panose="020E0502030303020204" pitchFamily="34" charset="0"/>
              </a:rPr>
              <a:t>• SURFIN’ SAFARI</a:t>
            </a:r>
          </a:p>
          <a:p>
            <a:pPr algn="ctr">
              <a:buClr>
                <a:schemeClr val="bg1">
                  <a:lumMod val="75000"/>
                </a:schemeClr>
              </a:buClr>
            </a:pPr>
            <a:r>
              <a:rPr lang="en-US" sz="11500" b="1" i="1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•</a:t>
            </a:r>
            <a:r>
              <a:rPr lang="en-US" sz="11500" b="1" i="1" dirty="0">
                <a:solidFill>
                  <a:srgbClr val="FFC000"/>
                </a:solidFill>
                <a:latin typeface="Candara" panose="020E0502030303020204" pitchFamily="34" charset="0"/>
              </a:rPr>
              <a:t>  </a:t>
            </a:r>
            <a:r>
              <a:rPr lang="en-US" sz="11500" b="1" i="1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SURFIN’ U.S.A.</a:t>
            </a:r>
          </a:p>
          <a:p>
            <a:pPr algn="ctr">
              <a:buClr>
                <a:schemeClr val="bg1">
                  <a:lumMod val="75000"/>
                </a:schemeClr>
              </a:buClr>
            </a:pPr>
            <a:r>
              <a:rPr lang="en-US" sz="11500" b="1" i="1" dirty="0">
                <a:solidFill>
                  <a:srgbClr val="FFC000"/>
                </a:solidFill>
                <a:latin typeface="Candara" panose="020E0502030303020204" pitchFamily="34" charset="0"/>
              </a:rPr>
              <a:t>• SURFER GIRL</a:t>
            </a:r>
          </a:p>
          <a:p>
            <a:pPr algn="ctr">
              <a:buClr>
                <a:schemeClr val="bg1">
                  <a:lumMod val="75000"/>
                </a:schemeClr>
              </a:buClr>
            </a:pPr>
            <a:r>
              <a:rPr lang="en-US" sz="11500" b="1" i="1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• SURF’S UP</a:t>
            </a:r>
          </a:p>
        </p:txBody>
      </p:sp>
    </p:spTree>
    <p:extLst>
      <p:ext uri="{BB962C8B-B14F-4D97-AF65-F5344CB8AC3E}">
        <p14:creationId xmlns:p14="http://schemas.microsoft.com/office/powerpoint/2010/main" val="37732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D9B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 txBox="1">
            <a:spLocks noGrp="1"/>
          </p:cNvSpPr>
          <p:nvPr>
            <p:ph type="title"/>
          </p:nvPr>
        </p:nvSpPr>
        <p:spPr>
          <a:xfrm>
            <a:off x="-1" y="-143143"/>
            <a:ext cx="12192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ndara"/>
              <a:buNone/>
            </a:pPr>
            <a:br>
              <a:rPr lang="en-US" sz="4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QUESTION # 5</a:t>
            </a:r>
            <a:br>
              <a:rPr lang="en-US" sz="40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THE NATIONAL FOOTBALL LEAGUE</a:t>
            </a:r>
            <a:endParaRPr sz="4000" b="1" dirty="0">
              <a:solidFill>
                <a:srgbClr val="833C0B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46565" y="1195149"/>
            <a:ext cx="12098868" cy="57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8000"/>
              <a:buNone/>
            </a:pPr>
            <a:r>
              <a:rPr lang="en-US" sz="8800" b="1" dirty="0">
                <a:solidFill>
                  <a:schemeClr val="tx1"/>
                </a:solidFill>
                <a:latin typeface="Candara"/>
                <a:sym typeface="Candara"/>
              </a:rPr>
              <a:t>“JUST WIN, BABY” WAS THE MOTTO OF WHICH NFL OWNER WHO PASSED AWAY IN 2011?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D9B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"/>
          <p:cNvSpPr txBox="1">
            <a:spLocks noGrp="1"/>
          </p:cNvSpPr>
          <p:nvPr>
            <p:ph type="title"/>
          </p:nvPr>
        </p:nvSpPr>
        <p:spPr>
          <a:xfrm>
            <a:off x="1981200" y="-77583"/>
            <a:ext cx="8229600" cy="836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ndara"/>
              <a:buNone/>
            </a:pPr>
            <a:r>
              <a:rPr lang="en-US" sz="40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ANSWER # 5</a:t>
            </a:r>
            <a:endParaRPr dirty="0"/>
          </a:p>
        </p:txBody>
      </p:sp>
      <p:sp>
        <p:nvSpPr>
          <p:cNvPr id="162" name="Google Shape;162;p11"/>
          <p:cNvSpPr txBox="1"/>
          <p:nvPr/>
        </p:nvSpPr>
        <p:spPr>
          <a:xfrm>
            <a:off x="188259" y="479402"/>
            <a:ext cx="12192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5400" b="1" dirty="0">
                <a:latin typeface="Candara"/>
                <a:ea typeface="Candara"/>
                <a:cs typeface="Candara"/>
                <a:sym typeface="Candara"/>
              </a:rPr>
              <a:t>AL DAVIS</a:t>
            </a:r>
            <a:endParaRPr sz="2400" b="1" u="none" strike="noStrike" cap="none" dirty="0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56694-A826-4793-A756-2089E156B7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98014" y="1402691"/>
            <a:ext cx="6795972" cy="509697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>
            <a:spLocks noGrp="1"/>
          </p:cNvSpPr>
          <p:nvPr>
            <p:ph type="ctrTitle"/>
          </p:nvPr>
        </p:nvSpPr>
        <p:spPr>
          <a:xfrm>
            <a:off x="1981200" y="15816"/>
            <a:ext cx="8229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7200"/>
              <a:buFont typeface="Candara"/>
              <a:buNone/>
            </a:pPr>
            <a:r>
              <a:rPr lang="en-US" sz="7200" b="1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QUESTION # 6</a:t>
            </a:r>
            <a:endParaRPr/>
          </a:p>
        </p:txBody>
      </p:sp>
      <p:sp>
        <p:nvSpPr>
          <p:cNvPr id="170" name="Google Shape;170;p12"/>
          <p:cNvSpPr txBox="1">
            <a:spLocks noGrp="1"/>
          </p:cNvSpPr>
          <p:nvPr>
            <p:ph type="subTitle" idx="1"/>
          </p:nvPr>
        </p:nvSpPr>
        <p:spPr>
          <a:xfrm>
            <a:off x="171448" y="2001897"/>
            <a:ext cx="11849099" cy="110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600"/>
              <a:buNone/>
            </a:pPr>
            <a:r>
              <a:rPr lang="en-US" sz="60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NAME THE CAR BRANDS</a:t>
            </a:r>
            <a:endParaRPr sz="4000" b="1" u="sng" dirty="0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71" name="Google Shape;171;p12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3205" y="320102"/>
            <a:ext cx="6945591" cy="621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992" y="210992"/>
            <a:ext cx="6436017" cy="643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2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085" y="598987"/>
            <a:ext cx="6007831" cy="566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4;p12">
            <a:extLst>
              <a:ext uri="{FF2B5EF4-FFF2-40B4-BE49-F238E27FC236}">
                <a16:creationId xmlns:a16="http://schemas.microsoft.com/office/drawing/2014/main" id="{90CF75E0-A011-4D9E-8167-B2681BD08CEB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2419530" y="209202"/>
            <a:ext cx="7352940" cy="643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3;p12">
            <a:extLst>
              <a:ext uri="{FF2B5EF4-FFF2-40B4-BE49-F238E27FC236}">
                <a16:creationId xmlns:a16="http://schemas.microsoft.com/office/drawing/2014/main" id="{0226DC9B-1A11-4BD6-8E44-B10021B9A1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35" y="209201"/>
            <a:ext cx="4516730" cy="6439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85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1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001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2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2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3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503"/>
                            </p:stCondLst>
                            <p:childTnLst>
                              <p:par>
                                <p:cTn id="3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3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4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4"/>
                            </p:stCondLst>
                            <p:childTnLst>
                              <p:par>
                                <p:cTn id="4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001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00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6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6"/>
                            </p:stCondLst>
                            <p:childTnLst>
                              <p:par>
                                <p:cTn id="4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300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30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508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2"/>
          <p:cNvSpPr txBox="1"/>
          <p:nvPr/>
        </p:nvSpPr>
        <p:spPr>
          <a:xfrm>
            <a:off x="1802750" y="3891406"/>
            <a:ext cx="8586498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lang="en-US" sz="10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44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8000" b="1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br>
              <a:rPr lang="en-US" sz="80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8000" b="1" i="0" u="none" strike="noStrike" cap="none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4" name="Google Shape;184;p72"/>
          <p:cNvSpPr txBox="1"/>
          <p:nvPr/>
        </p:nvSpPr>
        <p:spPr>
          <a:xfrm>
            <a:off x="1647947" y="1929"/>
            <a:ext cx="889610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ANSWER </a:t>
            </a:r>
            <a:r>
              <a:rPr lang="en-US" sz="3200" b="1" i="0" u="none" strike="noStrike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# 6</a:t>
            </a:r>
            <a:endParaRPr sz="3200" b="1" i="0" u="none" strike="noStrike" cap="none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87" name="Google Shape;187;p72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7409" y="1840678"/>
            <a:ext cx="7217180" cy="453960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193;p73">
            <a:extLst>
              <a:ext uri="{FF2B5EF4-FFF2-40B4-BE49-F238E27FC236}">
                <a16:creationId xmlns:a16="http://schemas.microsoft.com/office/drawing/2014/main" id="{C36EB737-E912-40EC-8019-46517C0C81B3}"/>
              </a:ext>
            </a:extLst>
          </p:cNvPr>
          <p:cNvSpPr txBox="1"/>
          <p:nvPr/>
        </p:nvSpPr>
        <p:spPr>
          <a:xfrm>
            <a:off x="152042" y="919607"/>
            <a:ext cx="11715184" cy="33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VOLVO</a:t>
            </a:r>
          </a:p>
        </p:txBody>
      </p:sp>
    </p:spTree>
    <p:extLst>
      <p:ext uri="{BB962C8B-B14F-4D97-AF65-F5344CB8AC3E}">
        <p14:creationId xmlns:p14="http://schemas.microsoft.com/office/powerpoint/2010/main" val="5858682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3"/>
          <p:cNvSpPr txBox="1"/>
          <p:nvPr/>
        </p:nvSpPr>
        <p:spPr>
          <a:xfrm>
            <a:off x="199176" y="538484"/>
            <a:ext cx="11715184" cy="33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FERRARI</a:t>
            </a:r>
          </a:p>
        </p:txBody>
      </p:sp>
      <p:pic>
        <p:nvPicPr>
          <p:cNvPr id="194" name="Google Shape;194;p73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354" y="1492665"/>
            <a:ext cx="8663293" cy="482685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742954823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3"/>
          <p:cNvSpPr txBox="1"/>
          <p:nvPr/>
        </p:nvSpPr>
        <p:spPr>
          <a:xfrm>
            <a:off x="199176" y="538484"/>
            <a:ext cx="11715184" cy="33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MASERATI</a:t>
            </a:r>
          </a:p>
        </p:txBody>
      </p:sp>
      <p:pic>
        <p:nvPicPr>
          <p:cNvPr id="194" name="Google Shape;194;p73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788" y="1425593"/>
            <a:ext cx="5252425" cy="505140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019619190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6"/>
          <p:cNvSpPr txBox="1"/>
          <p:nvPr/>
        </p:nvSpPr>
        <p:spPr>
          <a:xfrm>
            <a:off x="0" y="-165172"/>
            <a:ext cx="12191999" cy="33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br>
              <a:rPr lang="en-US" sz="9600" b="1" i="0" u="none" strike="noStrike" cap="none" dirty="0">
                <a:solidFill>
                  <a:srgbClr val="385623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66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BUICK</a:t>
            </a:r>
          </a:p>
        </p:txBody>
      </p:sp>
      <p:pic>
        <p:nvPicPr>
          <p:cNvPr id="209" name="Google Shape;209;p76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102" y="1718733"/>
            <a:ext cx="8047797" cy="426185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575958837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5"/>
          <p:cNvSpPr txBox="1"/>
          <p:nvPr/>
        </p:nvSpPr>
        <p:spPr>
          <a:xfrm>
            <a:off x="0" y="551758"/>
            <a:ext cx="12192000" cy="33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4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NISSAN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33A78-21D3-4CEC-8FA1-DF362387A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57600" y="1429442"/>
            <a:ext cx="4876800" cy="4876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275805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872" y="91338"/>
            <a:ext cx="1186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ndara"/>
                <a:sym typeface="Candara"/>
              </a:rPr>
              <a:t>HERE ARE YOUR WINTER 2025 WORLD SERIES TEAMS</a:t>
            </a:r>
            <a:endParaRPr lang="en-US" sz="2800" dirty="0"/>
          </a:p>
        </p:txBody>
      </p:sp>
      <p:sp>
        <p:nvSpPr>
          <p:cNvPr id="5" name="Google Shape;104;p28"/>
          <p:cNvSpPr/>
          <p:nvPr/>
        </p:nvSpPr>
        <p:spPr>
          <a:xfrm>
            <a:off x="12191" y="469367"/>
            <a:ext cx="6325855" cy="852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endParaRPr lang="en-US" sz="4000" b="1" u="sng" dirty="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>
              <a:buSzPts val="13800"/>
            </a:pPr>
            <a:r>
              <a:rPr lang="en-US" sz="3200" b="1" dirty="0">
                <a:solidFill>
                  <a:srgbClr val="FCF7F1"/>
                </a:solidFill>
                <a:latin typeface="Candara"/>
                <a:ea typeface="Candara"/>
                <a:cs typeface="Candara"/>
                <a:sym typeface="Candara"/>
              </a:rPr>
              <a:t>• LINCOLN LOVES ZJS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</a:t>
            </a:r>
            <a:r>
              <a:rPr lang="en-US" sz="3200" b="1" dirty="0">
                <a:solidFill>
                  <a:srgbClr val="FCF7F1"/>
                </a:solidFill>
                <a:latin typeface="Candara"/>
                <a:ea typeface="Candara"/>
                <a:cs typeface="Candara"/>
                <a:sym typeface="Candara"/>
              </a:rPr>
              <a:t>NEW WU ORDER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</a:t>
            </a:r>
            <a:r>
              <a:rPr lang="en-US" sz="3200" b="1" dirty="0">
                <a:solidFill>
                  <a:srgbClr val="FCF7F1"/>
                </a:solidFill>
                <a:latin typeface="Candara"/>
                <a:ea typeface="Candara"/>
                <a:cs typeface="Candara"/>
                <a:sym typeface="Candara"/>
              </a:rPr>
              <a:t>DOH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SLAM DUNK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B SQUAD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</a:t>
            </a:r>
            <a:r>
              <a:rPr lang="en-US" sz="3200" b="1" dirty="0">
                <a:solidFill>
                  <a:srgbClr val="FCF7F1"/>
                </a:solidFill>
                <a:latin typeface="Candara"/>
                <a:ea typeface="Candara"/>
                <a:cs typeface="Candara"/>
                <a:sym typeface="Candara"/>
              </a:rPr>
              <a:t>SHANEALICIOUS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MASTER DEBATORS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QUIZ MY PANTS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</a:t>
            </a:r>
            <a:r>
              <a:rPr lang="en-US" sz="3200" b="1" dirty="0">
                <a:solidFill>
                  <a:srgbClr val="FCF7F1"/>
                </a:solidFill>
                <a:latin typeface="Candara"/>
                <a:ea typeface="Candara"/>
                <a:cs typeface="Candara"/>
                <a:sym typeface="Candara"/>
              </a:rPr>
              <a:t>GARY’S BUTTERCUPS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WINNERS OF EUROVISION</a:t>
            </a:r>
          </a:p>
          <a:p>
            <a:pPr>
              <a:buSzPts val="13800"/>
            </a:pPr>
            <a:endParaRPr lang="en-US" sz="3200" b="1" dirty="0">
              <a:solidFill>
                <a:schemeClr val="bg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>
              <a:buSzPts val="13800"/>
            </a:pPr>
            <a:endParaRPr lang="en-US" sz="3600" b="1" dirty="0">
              <a:solidFill>
                <a:schemeClr val="bg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endParaRPr lang="en-US" sz="4000" b="1" dirty="0">
              <a:solidFill>
                <a:schemeClr val="bg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>
              <a:buSzPts val="13800"/>
            </a:pPr>
            <a:endParaRPr lang="en-US" sz="4000" b="1" dirty="0">
              <a:solidFill>
                <a:schemeClr val="bg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endParaRPr sz="4000" b="1" u="none" strike="noStrike" cap="none" dirty="0">
              <a:solidFill>
                <a:schemeClr val="bg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" name="Google Shape;104;p28">
            <a:extLst>
              <a:ext uri="{FF2B5EF4-FFF2-40B4-BE49-F238E27FC236}">
                <a16:creationId xmlns:a16="http://schemas.microsoft.com/office/drawing/2014/main" id="{E80FBBE7-BB5C-C282-1CBF-C03721C47FD4}"/>
              </a:ext>
            </a:extLst>
          </p:cNvPr>
          <p:cNvSpPr/>
          <p:nvPr/>
        </p:nvSpPr>
        <p:spPr>
          <a:xfrm>
            <a:off x="6096000" y="488502"/>
            <a:ext cx="6325855" cy="852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endParaRPr lang="en-US" sz="4000" b="1" u="sng" dirty="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>
              <a:buSzPts val="13800"/>
            </a:pPr>
            <a:r>
              <a:rPr lang="en-US" sz="3200" b="1" dirty="0">
                <a:solidFill>
                  <a:srgbClr val="FCF7F1"/>
                </a:solidFill>
                <a:latin typeface="Candara"/>
                <a:ea typeface="Candara"/>
                <a:cs typeface="Candara"/>
                <a:sym typeface="Candara"/>
              </a:rPr>
              <a:t>• NORFOLK &amp; WAY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</a:t>
            </a:r>
            <a:r>
              <a:rPr lang="en-US" sz="3200" b="1" dirty="0">
                <a:solidFill>
                  <a:srgbClr val="FCF7F1"/>
                </a:solidFill>
                <a:latin typeface="Candara"/>
                <a:ea typeface="Candara"/>
                <a:cs typeface="Candara"/>
                <a:sym typeface="Candara"/>
              </a:rPr>
              <a:t>SQUANDERERS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</a:t>
            </a:r>
            <a:r>
              <a:rPr lang="en-US" sz="3200" b="1" dirty="0">
                <a:solidFill>
                  <a:srgbClr val="FCF7F1"/>
                </a:solidFill>
                <a:latin typeface="Candara"/>
                <a:ea typeface="Candara"/>
                <a:cs typeface="Candara"/>
                <a:sym typeface="Candara"/>
              </a:rPr>
              <a:t>GO BIG OR GO HOME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MARKSMEN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LITE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</a:t>
            </a:r>
            <a:r>
              <a:rPr lang="en-US" sz="3200" b="1" dirty="0">
                <a:solidFill>
                  <a:srgbClr val="FCF7F1"/>
                </a:solidFill>
                <a:latin typeface="Candara"/>
                <a:ea typeface="Candara"/>
                <a:cs typeface="Candara"/>
                <a:sym typeface="Candara"/>
              </a:rPr>
              <a:t>THINKIN’ AND DRINKIN’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GOING BATTY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CUPID STUNTS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</a:t>
            </a:r>
            <a:r>
              <a:rPr lang="en-US" sz="3200" b="1" dirty="0">
                <a:solidFill>
                  <a:srgbClr val="FCF7F1"/>
                </a:solidFill>
                <a:latin typeface="Candara"/>
                <a:ea typeface="Candara"/>
                <a:cs typeface="Candara"/>
                <a:sym typeface="Candara"/>
              </a:rPr>
              <a:t>NO IDEA</a:t>
            </a:r>
          </a:p>
          <a:p>
            <a:pPr>
              <a:buSzPts val="13800"/>
            </a:pP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• BLACK FLAMINGOS</a:t>
            </a:r>
          </a:p>
          <a:p>
            <a:pPr>
              <a:buSzPts val="13800"/>
            </a:pPr>
            <a:endParaRPr lang="en-US" sz="3200" b="1" dirty="0">
              <a:solidFill>
                <a:schemeClr val="bg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>
              <a:buSzPts val="13800"/>
            </a:pPr>
            <a:endParaRPr lang="en-US" sz="3600" b="1" dirty="0">
              <a:solidFill>
                <a:schemeClr val="bg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endParaRPr lang="en-US" sz="4000" b="1" dirty="0">
              <a:solidFill>
                <a:schemeClr val="bg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>
              <a:buSzPts val="13800"/>
            </a:pPr>
            <a:endParaRPr lang="en-US" sz="4000" b="1" dirty="0">
              <a:solidFill>
                <a:schemeClr val="bg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endParaRPr sz="4000" b="1" u="none" strike="noStrike" cap="none" dirty="0">
              <a:solidFill>
                <a:schemeClr val="bg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5578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"/>
          <p:cNvSpPr txBox="1">
            <a:spLocks noGrp="1"/>
          </p:cNvSpPr>
          <p:nvPr>
            <p:ph type="title"/>
          </p:nvPr>
        </p:nvSpPr>
        <p:spPr>
          <a:xfrm>
            <a:off x="1" y="591095"/>
            <a:ext cx="12192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ndara"/>
              <a:buNone/>
            </a:pPr>
            <a:b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QUESTION # 7</a:t>
            </a:r>
            <a:br>
              <a:rPr lang="en-US" sz="40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SPORTS</a:t>
            </a:r>
            <a:br>
              <a:rPr lang="en-US" sz="40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40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4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40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228600" y="972095"/>
            <a:ext cx="11734800" cy="60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buSzPts val="8000"/>
              <a:buNone/>
            </a:pPr>
            <a:r>
              <a:rPr lang="en-US" sz="7200" b="1" dirty="0">
                <a:solidFill>
                  <a:srgbClr val="FF0000"/>
                </a:solidFill>
                <a:latin typeface="Candara"/>
                <a:sym typeface="Candara"/>
              </a:rPr>
              <a:t>EACH FEBRUARY, WHICH U.S. CITY HOSTS THE BEANPOT, A HOCKEY TOURNAMENT AMONG FOUR OF THE CITY’S MAJOR COLLEGE TEAMS?</a:t>
            </a:r>
            <a:r>
              <a:rPr lang="en-US" sz="5400" b="1" dirty="0">
                <a:solidFill>
                  <a:srgbClr val="FF0000"/>
                </a:solidFill>
                <a:latin typeface="Candara"/>
                <a:sym typeface="Candara"/>
              </a:rPr>
              <a:t> </a:t>
            </a:r>
            <a:endParaRPr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 dir="vert"/>
      </p:transition>
    </mc:Choice>
    <mc:Fallback xmlns="">
      <p:transition spd="slow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"/>
          <p:cNvSpPr txBox="1">
            <a:spLocks noGrp="1"/>
          </p:cNvSpPr>
          <p:nvPr>
            <p:ph type="title"/>
          </p:nvPr>
        </p:nvSpPr>
        <p:spPr>
          <a:xfrm>
            <a:off x="1867472" y="-304800"/>
            <a:ext cx="8457057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ndara"/>
              <a:buNone/>
            </a:pPr>
            <a:b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b="1" dirty="0">
                <a:solidFill>
                  <a:srgbClr val="0C0C0C"/>
                </a:solidFill>
                <a:latin typeface="Candara"/>
                <a:ea typeface="Candara"/>
                <a:cs typeface="Candara"/>
                <a:sym typeface="Candara"/>
              </a:rPr>
              <a:t>ANSWER # 7</a:t>
            </a:r>
            <a:endParaRPr dirty="0">
              <a:solidFill>
                <a:srgbClr val="0C0C0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6A59A7-62AB-64B0-1AF2-3909F1FCD0D7}"/>
              </a:ext>
            </a:extLst>
          </p:cNvPr>
          <p:cNvSpPr txBox="1"/>
          <p:nvPr/>
        </p:nvSpPr>
        <p:spPr>
          <a:xfrm>
            <a:off x="174522" y="766031"/>
            <a:ext cx="11842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ndara" panose="020E0502030303020204" pitchFamily="34" charset="0"/>
              </a:rPr>
              <a:t>BOSTON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6743" y="1772457"/>
            <a:ext cx="6898514" cy="458912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 dir="ou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9"/>
          <p:cNvSpPr txBox="1">
            <a:spLocks noGrp="1"/>
          </p:cNvSpPr>
          <p:nvPr>
            <p:ph type="title"/>
          </p:nvPr>
        </p:nvSpPr>
        <p:spPr>
          <a:xfrm>
            <a:off x="0" y="814053"/>
            <a:ext cx="12192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buSzPct val="100000"/>
            </a:pPr>
            <a:br>
              <a:rPr lang="en-US" sz="2800" b="1" dirty="0"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QUESTION # 8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THE WORLD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3 - PART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2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3200" b="1" dirty="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7" name="Google Shape;217;p69"/>
          <p:cNvSpPr txBox="1"/>
          <p:nvPr/>
        </p:nvSpPr>
        <p:spPr>
          <a:xfrm>
            <a:off x="390525" y="1804653"/>
            <a:ext cx="1141095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SzPts val="8000"/>
            </a:pPr>
            <a:r>
              <a:rPr lang="en-US" sz="7200" b="1" dirty="0">
                <a:solidFill>
                  <a:srgbClr val="FFC000"/>
                </a:solidFill>
                <a:latin typeface="Candara"/>
                <a:sym typeface="Candara"/>
              </a:rPr>
              <a:t>OF THE TWELVE COUNTRIES IN EUROPE THAT HAVE A MONARCHY, WHICH THREE ARE LISTED FIRST ALPHABETICALLY?</a:t>
            </a:r>
            <a:endParaRPr lang="en-US" sz="7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0"/>
          <p:cNvSpPr txBox="1">
            <a:spLocks noGrp="1"/>
          </p:cNvSpPr>
          <p:nvPr>
            <p:ph type="title"/>
          </p:nvPr>
        </p:nvSpPr>
        <p:spPr>
          <a:xfrm>
            <a:off x="4838700" y="0"/>
            <a:ext cx="2514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ndara"/>
              <a:buNone/>
            </a:pPr>
            <a:r>
              <a:rPr lang="en-US" sz="32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ANSWER # 8</a:t>
            </a:r>
            <a:endParaRPr dirty="0"/>
          </a:p>
        </p:txBody>
      </p:sp>
      <p:sp>
        <p:nvSpPr>
          <p:cNvPr id="9" name="Google Shape;224;p70"/>
          <p:cNvSpPr txBox="1"/>
          <p:nvPr/>
        </p:nvSpPr>
        <p:spPr>
          <a:xfrm>
            <a:off x="0" y="1232001"/>
            <a:ext cx="121920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</a:pPr>
            <a:r>
              <a:rPr lang="en-US" sz="8000" b="1" dirty="0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• ANDORRA</a:t>
            </a:r>
          </a:p>
          <a:p>
            <a:pPr lvl="0" algn="ctr">
              <a:buSzPts val="5400"/>
            </a:pPr>
            <a:r>
              <a:rPr lang="en-US" sz="8000" b="1" dirty="0">
                <a:solidFill>
                  <a:schemeClr val="bg1">
                    <a:lumMod val="65000"/>
                  </a:schemeClr>
                </a:solidFill>
                <a:latin typeface="Candara"/>
                <a:ea typeface="Candara"/>
                <a:cs typeface="Candara"/>
                <a:sym typeface="Candara"/>
              </a:rPr>
              <a:t>• BELGIUM</a:t>
            </a:r>
          </a:p>
          <a:p>
            <a:pPr lvl="0" algn="ctr">
              <a:buSzPts val="5400"/>
            </a:pPr>
            <a:r>
              <a:rPr lang="en-US" sz="8000" b="1" dirty="0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•  DENMARK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9"/>
          <p:cNvSpPr txBox="1">
            <a:spLocks noGrp="1"/>
          </p:cNvSpPr>
          <p:nvPr>
            <p:ph type="title"/>
          </p:nvPr>
        </p:nvSpPr>
        <p:spPr>
          <a:xfrm>
            <a:off x="845820" y="249315"/>
            <a:ext cx="1050036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br>
              <a:rPr lang="en-US" sz="2800" b="1" dirty="0"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QUESTION # 9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BOOKS AND LIT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2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3200" b="1" dirty="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7" name="Google Shape;217;p69"/>
          <p:cNvSpPr txBox="1"/>
          <p:nvPr/>
        </p:nvSpPr>
        <p:spPr>
          <a:xfrm>
            <a:off x="422910" y="1070582"/>
            <a:ext cx="11346180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6200"/>
            </a:pPr>
            <a:r>
              <a:rPr lang="en-US" sz="7200" b="1" dirty="0">
                <a:latin typeface="Candara"/>
                <a:ea typeface="Candara"/>
                <a:cs typeface="Candara"/>
                <a:sym typeface="Candara"/>
              </a:rPr>
              <a:t>WHICH NOVEL FOLLOWS THE JOAD FAMILY AS THEY FLEE THE DUST BOWL AND HEAD WEST DURING THE GREAT DEPRESSION?</a:t>
            </a:r>
          </a:p>
        </p:txBody>
      </p:sp>
    </p:spTree>
    <p:extLst>
      <p:ext uri="{BB962C8B-B14F-4D97-AF65-F5344CB8AC3E}">
        <p14:creationId xmlns:p14="http://schemas.microsoft.com/office/powerpoint/2010/main" val="21653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0"/>
          <p:cNvSpPr txBox="1">
            <a:spLocks noGrp="1"/>
          </p:cNvSpPr>
          <p:nvPr>
            <p:ph type="title"/>
          </p:nvPr>
        </p:nvSpPr>
        <p:spPr>
          <a:xfrm>
            <a:off x="4838700" y="0"/>
            <a:ext cx="2514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ndara"/>
              <a:buNone/>
            </a:pPr>
            <a:r>
              <a:rPr lang="en-US" sz="32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ANSWER # 9</a:t>
            </a:r>
            <a:endParaRPr dirty="0"/>
          </a:p>
        </p:txBody>
      </p:sp>
      <p:sp>
        <p:nvSpPr>
          <p:cNvPr id="224" name="Google Shape;224;p70"/>
          <p:cNvSpPr txBox="1"/>
          <p:nvPr/>
        </p:nvSpPr>
        <p:spPr>
          <a:xfrm>
            <a:off x="158496" y="541612"/>
            <a:ext cx="120335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8000" b="1" i="1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THE GRAPES OF WRATH</a:t>
            </a:r>
            <a:endParaRPr sz="4400" b="1" i="1" u="none" strike="noStrike" cap="none" dirty="0">
              <a:solidFill>
                <a:schemeClr val="tx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922D0A-7C96-4C32-B37A-AF3D6A20CD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6038" y="1865011"/>
            <a:ext cx="3219925" cy="477484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612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30000"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 txBox="1">
            <a:spLocks noGrp="1"/>
          </p:cNvSpPr>
          <p:nvPr>
            <p:ph type="title"/>
          </p:nvPr>
        </p:nvSpPr>
        <p:spPr>
          <a:xfrm>
            <a:off x="2057400" y="0"/>
            <a:ext cx="8153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br>
              <a:rPr lang="en-US" sz="4100" b="1" dirty="0">
                <a:latin typeface="Candara"/>
                <a:ea typeface="Candara"/>
                <a:cs typeface="Candara"/>
                <a:sym typeface="Candara"/>
              </a:rPr>
            </a:br>
            <a:br>
              <a:rPr lang="en-US" sz="4100" b="1" dirty="0">
                <a:latin typeface="Candara"/>
                <a:ea typeface="Candara"/>
                <a:cs typeface="Candara"/>
                <a:sym typeface="Candara"/>
              </a:rPr>
            </a:br>
            <a:br>
              <a:rPr lang="en-US" sz="4100" b="1" dirty="0">
                <a:latin typeface="Candara"/>
                <a:ea typeface="Candara"/>
                <a:cs typeface="Candara"/>
                <a:sym typeface="Candara"/>
              </a:rPr>
            </a:br>
            <a:br>
              <a:rPr lang="en-US" sz="41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42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4100" b="1" dirty="0">
                <a:latin typeface="Candara"/>
                <a:ea typeface="Candara"/>
                <a:cs typeface="Candara"/>
                <a:sym typeface="Candara"/>
              </a:rPr>
            </a:br>
            <a:endParaRPr sz="4800" b="1"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A091E4-4C3F-4B06-9E41-7D29D963AC56}"/>
              </a:ext>
            </a:extLst>
          </p:cNvPr>
          <p:cNvSpPr txBox="1"/>
          <p:nvPr/>
        </p:nvSpPr>
        <p:spPr>
          <a:xfrm>
            <a:off x="8476488" y="0"/>
            <a:ext cx="3715512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1" name="Google Shape;261;p24"/>
          <p:cNvSpPr/>
          <p:nvPr/>
        </p:nvSpPr>
        <p:spPr>
          <a:xfrm>
            <a:off x="8785322" y="0"/>
            <a:ext cx="3097844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QUESTION # 10    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MUSIC</a:t>
            </a:r>
            <a:r>
              <a:rPr lang="en-US" sz="3200" b="1" i="0" u="none" strike="noStrike" cap="none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   </a:t>
            </a:r>
            <a:endParaRPr sz="1400" b="0" i="0" u="none" strike="noStrike" cap="none" dirty="0">
              <a:ln>
                <a:solidFill>
                  <a:srgbClr val="FF0000"/>
                </a:solidFill>
              </a:ln>
              <a:solidFill>
                <a:schemeClr val="bg1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  3 - PART</a:t>
            </a:r>
            <a:endParaRPr sz="1400" b="0" i="0" u="none" strike="noStrike" cap="none" dirty="0">
              <a:ln>
                <a:solidFill>
                  <a:srgbClr val="FF0000"/>
                </a:solidFill>
              </a:ln>
              <a:solidFill>
                <a:schemeClr val="bg1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4"/>
          <p:cNvSpPr/>
          <p:nvPr/>
        </p:nvSpPr>
        <p:spPr>
          <a:xfrm>
            <a:off x="8400307" y="2328129"/>
            <a:ext cx="379169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3600"/>
            </a:pPr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NAME THE FOLLOWING THREE HIP-HOP SONGS FROM THE 1980’s:</a:t>
            </a:r>
            <a:endParaRPr sz="3600" b="1" i="0" u="none" strike="noStrike" cap="none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" name="World Series (Winter 2026)">
            <a:hlinkClick r:id="" action="ppaction://media"/>
            <a:extLst>
              <a:ext uri="{FF2B5EF4-FFF2-40B4-BE49-F238E27FC236}">
                <a16:creationId xmlns:a16="http://schemas.microsoft.com/office/drawing/2014/main" id="{E7E6BF5E-49C3-48FE-B5B2-D5D1B95E4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9444" y="55373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9000"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DC55DAC-5E02-4918-9265-C95BEFDB5FCC}"/>
              </a:ext>
            </a:extLst>
          </p:cNvPr>
          <p:cNvSpPr txBox="1"/>
          <p:nvPr/>
        </p:nvSpPr>
        <p:spPr>
          <a:xfrm>
            <a:off x="7353300" y="0"/>
            <a:ext cx="4838701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Google Shape;270;p25"/>
          <p:cNvSpPr txBox="1"/>
          <p:nvPr/>
        </p:nvSpPr>
        <p:spPr>
          <a:xfrm>
            <a:off x="8890720" y="4983112"/>
            <a:ext cx="2078181" cy="654282"/>
          </a:xfrm>
          <a:prstGeom prst="rect">
            <a:avLst/>
          </a:prstGeom>
          <a:solidFill>
            <a:srgbClr val="EDEDED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SONG # 3</a:t>
            </a:r>
            <a:endParaRPr sz="6400" b="1" i="0" u="none" strike="noStrike" cap="none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74" name="Google Shape;274;p25"/>
          <p:cNvSpPr txBox="1"/>
          <p:nvPr/>
        </p:nvSpPr>
        <p:spPr>
          <a:xfrm>
            <a:off x="7724574" y="5568621"/>
            <a:ext cx="452437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“ME, MYSELF, AND I”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000" b="1" u="none" strike="noStrike" cap="none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(DE LA SOUL)</a:t>
            </a:r>
            <a:endParaRPr sz="2000" b="1" u="none" strike="noStrike" cap="none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72" name="Google Shape;272;p25"/>
          <p:cNvSpPr txBox="1"/>
          <p:nvPr/>
        </p:nvSpPr>
        <p:spPr>
          <a:xfrm>
            <a:off x="7439828" y="3072103"/>
            <a:ext cx="4752172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“PARENTS JUST DON’T UNDERSTAND”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(DJ JAZZY JEFF &amp; THE FRESH PRINCE)</a:t>
            </a:r>
          </a:p>
        </p:txBody>
      </p:sp>
      <p:sp>
        <p:nvSpPr>
          <p:cNvPr id="9" name="Google Shape;270;p25"/>
          <p:cNvSpPr txBox="1"/>
          <p:nvPr/>
        </p:nvSpPr>
        <p:spPr>
          <a:xfrm>
            <a:off x="8890719" y="2411865"/>
            <a:ext cx="2078181" cy="654282"/>
          </a:xfrm>
          <a:prstGeom prst="rect">
            <a:avLst/>
          </a:prstGeom>
          <a:solidFill>
            <a:srgbClr val="EDEDED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SONG # 2</a:t>
            </a:r>
            <a:endParaRPr sz="6400" b="1" i="0" u="none" strike="noStrike" cap="none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73" name="Google Shape;273;p25"/>
          <p:cNvSpPr txBox="1"/>
          <p:nvPr/>
        </p:nvSpPr>
        <p:spPr>
          <a:xfrm>
            <a:off x="7553726" y="1090118"/>
            <a:ext cx="475217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ndara"/>
                <a:sym typeface="Candara"/>
              </a:rPr>
              <a:t>“CHILDREN’S STORY”</a:t>
            </a:r>
            <a:endParaRPr lang="en-US" sz="3600" b="1" u="none" strike="noStrike" cap="none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ndara"/>
              <a:sym typeface="Candar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ndara"/>
                <a:sym typeface="Candara"/>
              </a:rPr>
              <a:t>(SLICK RICK)</a:t>
            </a:r>
            <a:endParaRPr lang="en-US" sz="2000" b="0" u="none" strike="noStrike" cap="none" dirty="0">
              <a:ln>
                <a:solidFill>
                  <a:schemeClr val="bg1"/>
                </a:solidFill>
              </a:ln>
              <a:solidFill>
                <a:srgbClr val="FF0000"/>
              </a:solidFill>
              <a:sym typeface="Arial"/>
            </a:endParaRPr>
          </a:p>
        </p:txBody>
      </p:sp>
      <p:sp>
        <p:nvSpPr>
          <p:cNvPr id="270" name="Google Shape;270;p25"/>
          <p:cNvSpPr txBox="1"/>
          <p:nvPr/>
        </p:nvSpPr>
        <p:spPr>
          <a:xfrm>
            <a:off x="8863723" y="470470"/>
            <a:ext cx="2044930" cy="654282"/>
          </a:xfrm>
          <a:prstGeom prst="rect">
            <a:avLst/>
          </a:prstGeom>
          <a:solidFill>
            <a:srgbClr val="EDEDED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SONG # 1</a:t>
            </a:r>
            <a:br>
              <a:rPr lang="en-US" sz="6400" b="1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6400" b="1" i="0" u="none" strike="noStrike" cap="none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68" name="Google Shape;268;p25"/>
          <p:cNvSpPr/>
          <p:nvPr/>
        </p:nvSpPr>
        <p:spPr>
          <a:xfrm>
            <a:off x="8476488" y="-32157"/>
            <a:ext cx="28194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ANSWER # 10</a:t>
            </a:r>
            <a:br>
              <a:rPr lang="en-US" sz="3200" b="1" i="0" u="none" strike="noStrike" cap="none" dirty="0">
                <a:ln>
                  <a:solidFill>
                    <a:schemeClr val="bg1"/>
                  </a:solidFill>
                </a:ln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3200" b="1" i="0" u="none" strike="noStrike" cap="none" dirty="0">
              <a:ln>
                <a:solidFill>
                  <a:schemeClr val="bg1"/>
                </a:solidFill>
              </a:ln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6"/>
          <p:cNvSpPr txBox="1">
            <a:spLocks noGrp="1"/>
          </p:cNvSpPr>
          <p:nvPr>
            <p:ph type="title"/>
          </p:nvPr>
        </p:nvSpPr>
        <p:spPr>
          <a:xfrm rot="5400000">
            <a:off x="7388279" y="2259480"/>
            <a:ext cx="6730519" cy="2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500"/>
              <a:buFont typeface="Candara"/>
              <a:buNone/>
            </a:pPr>
            <a:r>
              <a:rPr lang="en-US" sz="11500" b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halftime</a:t>
            </a:r>
            <a:endParaRPr sz="1150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81" name="Google Shape;281;p26"/>
          <p:cNvSpPr txBox="1"/>
          <p:nvPr/>
        </p:nvSpPr>
        <p:spPr>
          <a:xfrm rot="-5400000">
            <a:off x="-1926798" y="2259480"/>
            <a:ext cx="6730519" cy="2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500"/>
              <a:buFont typeface="Candara"/>
              <a:buNone/>
            </a:pPr>
            <a:r>
              <a:rPr lang="en-US" sz="11500" b="1" i="0" u="none" strike="noStrike" cap="none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halftime</a:t>
            </a:r>
            <a:endParaRPr sz="11500" b="0" i="0" u="none" strike="noStrike" cap="none" dirty="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82" name="Google Shape;282;p26"/>
          <p:cNvPicPr preferRelativeResize="0"/>
          <p:nvPr/>
        </p:nvPicPr>
        <p:blipFill>
          <a:blip r:embed="rId3"/>
          <a:srcRect/>
          <a:stretch/>
        </p:blipFill>
        <p:spPr>
          <a:xfrm>
            <a:off x="3892637" y="380222"/>
            <a:ext cx="4406726" cy="625239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1"/>
          <p:cNvSpPr txBox="1">
            <a:spLocks noGrp="1"/>
          </p:cNvSpPr>
          <p:nvPr>
            <p:ph type="title"/>
          </p:nvPr>
        </p:nvSpPr>
        <p:spPr>
          <a:xfrm>
            <a:off x="101600" y="-76200"/>
            <a:ext cx="11988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ct val="100000"/>
              <a:buFont typeface="Candara"/>
              <a:buNone/>
            </a:pPr>
            <a:br>
              <a:rPr lang="en-US" b="1" dirty="0">
                <a:solidFill>
                  <a:srgbClr val="385623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QUESTION # 11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MILITARY HISTORY</a:t>
            </a:r>
            <a:endParaRPr b="1" dirty="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17" name="Google Shape;317;p31"/>
          <p:cNvSpPr txBox="1"/>
          <p:nvPr/>
        </p:nvSpPr>
        <p:spPr>
          <a:xfrm>
            <a:off x="838200" y="807198"/>
            <a:ext cx="10515600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6200"/>
            </a:pPr>
            <a:r>
              <a:rPr lang="en-US" sz="6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EMBODYING THE NAVY’S CORE VALUES, “DON’T GIVE UP THE SHIP” WAS THE DYING COMMAND OF CAPTAIN JAMES LAWRENCE DURING WHICH WAR?</a:t>
            </a:r>
          </a:p>
        </p:txBody>
      </p:sp>
    </p:spTree>
    <p:extLst>
      <p:ext uri="{BB962C8B-B14F-4D97-AF65-F5344CB8AC3E}">
        <p14:creationId xmlns:p14="http://schemas.microsoft.com/office/powerpoint/2010/main" val="2903086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7"/>
          <p:cNvSpPr txBox="1">
            <a:spLocks noGrp="1"/>
          </p:cNvSpPr>
          <p:nvPr>
            <p:ph type="title"/>
          </p:nvPr>
        </p:nvSpPr>
        <p:spPr>
          <a:xfrm>
            <a:off x="135401" y="-302964"/>
            <a:ext cx="118871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br>
              <a:rPr lang="en-US" sz="4200" b="1" dirty="0"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QUESTION # 1</a:t>
            </a:r>
            <a:br>
              <a:rPr lang="en-US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AMENITIES</a:t>
            </a:r>
            <a:endParaRPr b="1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7" name="Google Shape;97;p27"/>
          <p:cNvSpPr txBox="1">
            <a:spLocks noGrp="1"/>
          </p:cNvSpPr>
          <p:nvPr>
            <p:ph type="body" idx="1"/>
          </p:nvPr>
        </p:nvSpPr>
        <p:spPr>
          <a:xfrm>
            <a:off x="1" y="1328154"/>
            <a:ext cx="12191999" cy="4523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8000"/>
              <a:buNone/>
            </a:pPr>
            <a:r>
              <a:rPr lang="en-US" sz="8000" b="1" dirty="0">
                <a:solidFill>
                  <a:srgbClr val="C00000"/>
                </a:solidFill>
                <a:latin typeface="Candara"/>
                <a:sym typeface="Candara"/>
              </a:rPr>
              <a:t>“NO NEED TO BREAK IN” WAS WRITTEN ON THE KEY CARDS OF WHICH HOTEL THAT REOPENED IN 2016?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"/>
          <p:cNvSpPr txBox="1">
            <a:spLocks noGrp="1"/>
          </p:cNvSpPr>
          <p:nvPr>
            <p:ph type="title"/>
          </p:nvPr>
        </p:nvSpPr>
        <p:spPr>
          <a:xfrm>
            <a:off x="1953228" y="-228600"/>
            <a:ext cx="838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ndara"/>
              <a:buNone/>
            </a:pPr>
            <a:br>
              <a:rPr lang="en-US" sz="4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ANSWER # 11</a:t>
            </a:r>
            <a:endParaRPr dirty="0"/>
          </a:p>
        </p:txBody>
      </p:sp>
      <p:sp>
        <p:nvSpPr>
          <p:cNvPr id="324" name="Google Shape;324;p32"/>
          <p:cNvSpPr txBox="1"/>
          <p:nvPr/>
        </p:nvSpPr>
        <p:spPr>
          <a:xfrm>
            <a:off x="0" y="484043"/>
            <a:ext cx="121920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WAR OF 1812</a:t>
            </a:r>
            <a:endParaRPr sz="3200" b="1" u="none" strike="noStrike" cap="none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25" name="Google Shape;325;p32"/>
          <p:cNvPicPr preferRelativeResize="0"/>
          <p:nvPr/>
        </p:nvPicPr>
        <p:blipFill>
          <a:blip r:embed="rId3"/>
          <a:srcRect/>
          <a:stretch/>
        </p:blipFill>
        <p:spPr>
          <a:xfrm>
            <a:off x="3436410" y="1778184"/>
            <a:ext cx="5319181" cy="459577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82516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9"/>
          <p:cNvSpPr txBox="1">
            <a:spLocks noGrp="1"/>
          </p:cNvSpPr>
          <p:nvPr>
            <p:ph type="title"/>
          </p:nvPr>
        </p:nvSpPr>
        <p:spPr>
          <a:xfrm>
            <a:off x="1287088" y="801761"/>
            <a:ext cx="961782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br>
              <a:rPr lang="en-US" sz="2800" b="1" dirty="0"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QUESTION # 12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GEOGRAPHY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2 - PART</a:t>
            </a:r>
            <a:br>
              <a:rPr lang="en-US" sz="31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2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3200" b="1" dirty="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7" name="Google Shape;217;p69"/>
          <p:cNvSpPr txBox="1"/>
          <p:nvPr/>
        </p:nvSpPr>
        <p:spPr>
          <a:xfrm>
            <a:off x="0" y="1376279"/>
            <a:ext cx="12192000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400"/>
            </a:pPr>
            <a:r>
              <a:rPr lang="en-US" sz="6000" b="1" dirty="0">
                <a:solidFill>
                  <a:srgbClr val="FFC000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WHAT ARE THE TWO LONGEST RIVERS THAT ARE COMPLETELY IN THE U.S., ARE EAST OF THE MISSISSIPPI RIVER, AND DO NOT HAVE THE FULL NAME OF A U.S. STATE IN THEIR NAME?</a:t>
            </a:r>
          </a:p>
        </p:txBody>
      </p:sp>
    </p:spTree>
    <p:extLst>
      <p:ext uri="{BB962C8B-B14F-4D97-AF65-F5344CB8AC3E}">
        <p14:creationId xmlns:p14="http://schemas.microsoft.com/office/powerpoint/2010/main" val="129436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0"/>
          <p:cNvSpPr txBox="1">
            <a:spLocks noGrp="1"/>
          </p:cNvSpPr>
          <p:nvPr>
            <p:ph type="title"/>
          </p:nvPr>
        </p:nvSpPr>
        <p:spPr>
          <a:xfrm>
            <a:off x="4838700" y="0"/>
            <a:ext cx="2514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ndara"/>
              <a:buNone/>
            </a:pPr>
            <a:r>
              <a:rPr lang="en-US" sz="32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ANSWER # 12</a:t>
            </a:r>
            <a:endParaRPr dirty="0"/>
          </a:p>
        </p:txBody>
      </p:sp>
      <p:sp>
        <p:nvSpPr>
          <p:cNvPr id="9" name="Google Shape;224;p70"/>
          <p:cNvSpPr txBox="1"/>
          <p:nvPr/>
        </p:nvSpPr>
        <p:spPr>
          <a:xfrm>
            <a:off x="0" y="381000"/>
            <a:ext cx="12192000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8800" b="1" dirty="0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• CUMBERLAND RIVER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88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Candara"/>
                <a:ea typeface="Candara"/>
                <a:cs typeface="Candara"/>
                <a:sym typeface="Candara"/>
              </a:rPr>
              <a:t>• </a:t>
            </a:r>
            <a:r>
              <a:rPr lang="en-US" sz="8800" b="1" dirty="0">
                <a:solidFill>
                  <a:schemeClr val="bg1">
                    <a:lumMod val="65000"/>
                  </a:schemeClr>
                </a:solidFill>
                <a:latin typeface="Candara"/>
                <a:ea typeface="Candara"/>
                <a:cs typeface="Candara"/>
                <a:sym typeface="Candara"/>
              </a:rPr>
              <a:t>WABASH RIVER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42A7C9-9537-4CD0-8A7C-27715DC9AF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068" y="3073400"/>
            <a:ext cx="3606799" cy="360679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63B1A-8950-4FF2-B1AF-2A27F3A031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53300" y="3073400"/>
            <a:ext cx="3606799" cy="360679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1474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1"/>
          <p:cNvSpPr txBox="1">
            <a:spLocks noGrp="1"/>
          </p:cNvSpPr>
          <p:nvPr>
            <p:ph type="title"/>
          </p:nvPr>
        </p:nvSpPr>
        <p:spPr>
          <a:xfrm>
            <a:off x="101600" y="-76200"/>
            <a:ext cx="11988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ct val="100000"/>
              <a:buFont typeface="Candara"/>
              <a:buNone/>
            </a:pPr>
            <a:br>
              <a:rPr lang="en-US" b="1" dirty="0">
                <a:solidFill>
                  <a:srgbClr val="385623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QUESTION # 13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BUSINESS</a:t>
            </a:r>
            <a:endParaRPr b="1" dirty="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17" name="Google Shape;317;p31"/>
          <p:cNvSpPr txBox="1"/>
          <p:nvPr/>
        </p:nvSpPr>
        <p:spPr>
          <a:xfrm>
            <a:off x="254001" y="827796"/>
            <a:ext cx="11683999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lt1"/>
              </a:buClr>
              <a:buSzPts val="5400"/>
            </a:pPr>
            <a:r>
              <a:rPr lang="en-US" sz="6600" b="1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WHICH U.S. STATE IS, AS OF 2024, HOME TO THE MOST HEADQUARTERS OF FORTUNE 500 COMPANIES WITH 57, INCLUDING THOSE OF CHEVRON AND WELLS FARGO?</a:t>
            </a:r>
            <a:endParaRPr lang="en-US" sz="6600" b="1" i="1" dirty="0">
              <a:solidFill>
                <a:schemeClr val="tx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494902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"/>
          <p:cNvSpPr txBox="1">
            <a:spLocks noGrp="1"/>
          </p:cNvSpPr>
          <p:nvPr>
            <p:ph type="title"/>
          </p:nvPr>
        </p:nvSpPr>
        <p:spPr>
          <a:xfrm>
            <a:off x="1953228" y="-228600"/>
            <a:ext cx="838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ndara"/>
              <a:buNone/>
            </a:pPr>
            <a:br>
              <a:rPr lang="en-US" sz="40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b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ANSWER # 13</a:t>
            </a:r>
            <a:endParaRPr/>
          </a:p>
        </p:txBody>
      </p:sp>
      <p:sp>
        <p:nvSpPr>
          <p:cNvPr id="324" name="Google Shape;324;p32"/>
          <p:cNvSpPr txBox="1"/>
          <p:nvPr/>
        </p:nvSpPr>
        <p:spPr>
          <a:xfrm>
            <a:off x="0" y="381000"/>
            <a:ext cx="121920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CALIFORNIA</a:t>
            </a:r>
            <a:endParaRPr lang="en-US" sz="6600" b="1" u="none" strike="noStrike" cap="none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2988" y="1399308"/>
            <a:ext cx="4246025" cy="527616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4785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"/>
          <p:cNvSpPr txBox="1">
            <a:spLocks noGrp="1"/>
          </p:cNvSpPr>
          <p:nvPr>
            <p:ph type="title"/>
          </p:nvPr>
        </p:nvSpPr>
        <p:spPr>
          <a:xfrm>
            <a:off x="-1" y="2568034"/>
            <a:ext cx="12191998" cy="121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ndara"/>
              <a:buNone/>
            </a:pPr>
            <a:br>
              <a:rPr lang="en-US" sz="4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QUESTION # 14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ndara"/>
              <a:buNone/>
            </a:pPr>
            <a: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THE WINTER OLYMPICS</a:t>
            </a:r>
            <a:b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3 - PART</a:t>
            </a:r>
            <a:b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b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200" b="1" dirty="0">
                <a:solidFill>
                  <a:srgbClr val="AEABAB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600" b="1" dirty="0">
                <a:solidFill>
                  <a:srgbClr val="AEABAB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lang="en-US" sz="2800" b="1" dirty="0">
              <a:solidFill>
                <a:srgbClr val="AEABAB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03" name="Google Shape;303;p4"/>
          <p:cNvSpPr txBox="1"/>
          <p:nvPr/>
        </p:nvSpPr>
        <p:spPr>
          <a:xfrm>
            <a:off x="3" y="1540349"/>
            <a:ext cx="12191997" cy="1234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6200"/>
            </a:pPr>
            <a:endParaRPr lang="en-US" sz="8800" b="1" dirty="0">
              <a:solidFill>
                <a:srgbClr val="FFC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" name="Google Shape;303;p4"/>
          <p:cNvSpPr txBox="1"/>
          <p:nvPr/>
        </p:nvSpPr>
        <p:spPr>
          <a:xfrm>
            <a:off x="114298" y="1733366"/>
            <a:ext cx="11963399" cy="1234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6600"/>
            </a:pPr>
            <a:r>
              <a:rPr lang="en-US" sz="6000" b="1" dirty="0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OF THE SIX SPORTS THAT HAVE BEEN CONTESTED IN EVERY SINGLE WINTER OLYMPICS SINCE 1924, WHICH THREE DO NOT INVOLVE THE USE OF ICE SKATES?  </a:t>
            </a:r>
          </a:p>
        </p:txBody>
      </p:sp>
    </p:spTree>
    <p:extLst>
      <p:ext uri="{BB962C8B-B14F-4D97-AF65-F5344CB8AC3E}">
        <p14:creationId xmlns:p14="http://schemas.microsoft.com/office/powerpoint/2010/main" val="14023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1"/>
          <p:cNvSpPr txBox="1">
            <a:spLocks noGrp="1"/>
          </p:cNvSpPr>
          <p:nvPr>
            <p:ph type="title"/>
          </p:nvPr>
        </p:nvSpPr>
        <p:spPr>
          <a:xfrm>
            <a:off x="0" y="740407"/>
            <a:ext cx="12191998" cy="121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ndara"/>
              <a:buNone/>
            </a:pPr>
            <a:br>
              <a:rPr lang="en-US" sz="4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ANSWER # 14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600" b="1" dirty="0">
                <a:solidFill>
                  <a:srgbClr val="AEABAB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2800" b="1" dirty="0">
              <a:solidFill>
                <a:srgbClr val="AEABAB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36174"/>
            <a:ext cx="121919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75000"/>
                </a:schemeClr>
              </a:buClr>
            </a:pPr>
            <a:r>
              <a:rPr lang="en-US" sz="8000" b="1" dirty="0">
                <a:solidFill>
                  <a:srgbClr val="FFC000"/>
                </a:solidFill>
                <a:latin typeface="Candara" panose="020E0502030303020204" pitchFamily="34" charset="0"/>
              </a:rPr>
              <a:t>• CROSS-COUNTRY SKIING</a:t>
            </a:r>
          </a:p>
          <a:p>
            <a:pPr algn="ctr">
              <a:buClr>
                <a:schemeClr val="bg1">
                  <a:lumMod val="75000"/>
                </a:schemeClr>
              </a:buClr>
            </a:pPr>
            <a:r>
              <a:rPr lang="en-US" sz="8000" b="1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• NORDIC COMBINED</a:t>
            </a:r>
          </a:p>
          <a:p>
            <a:pPr algn="ctr">
              <a:buClr>
                <a:schemeClr val="bg1">
                  <a:lumMod val="75000"/>
                </a:schemeClr>
              </a:buClr>
            </a:pPr>
            <a:r>
              <a:rPr lang="en-US" sz="8000" b="1" dirty="0">
                <a:solidFill>
                  <a:srgbClr val="FFC000"/>
                </a:solidFill>
                <a:latin typeface="Candara" panose="020E0502030303020204" pitchFamily="34" charset="0"/>
              </a:rPr>
              <a:t>• SKI JUMPING</a:t>
            </a:r>
          </a:p>
        </p:txBody>
      </p:sp>
    </p:spTree>
    <p:extLst>
      <p:ext uri="{BB962C8B-B14F-4D97-AF65-F5344CB8AC3E}">
        <p14:creationId xmlns:p14="http://schemas.microsoft.com/office/powerpoint/2010/main" val="35139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370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9"/>
          <p:cNvSpPr txBox="1">
            <a:spLocks noGrp="1"/>
          </p:cNvSpPr>
          <p:nvPr>
            <p:ph type="title"/>
          </p:nvPr>
        </p:nvSpPr>
        <p:spPr>
          <a:xfrm>
            <a:off x="118533" y="-157942"/>
            <a:ext cx="11954933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ndara"/>
              <a:buNone/>
            </a:pPr>
            <a:br>
              <a:rPr lang="en-US" sz="42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chemeClr val="accent2"/>
                </a:solidFill>
                <a:latin typeface="Candara"/>
                <a:ea typeface="Candara"/>
                <a:cs typeface="Candara"/>
                <a:sym typeface="Candara"/>
              </a:rPr>
              <a:t>QUESTION # 15</a:t>
            </a:r>
            <a:br>
              <a:rPr lang="en-US" b="1" dirty="0">
                <a:solidFill>
                  <a:schemeClr val="accent2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chemeClr val="accent2"/>
                </a:solidFill>
                <a:latin typeface="Candara"/>
                <a:ea typeface="Candara"/>
                <a:cs typeface="Candara"/>
                <a:sym typeface="Candara"/>
              </a:rPr>
              <a:t>POLITICS</a:t>
            </a:r>
            <a:endParaRPr dirty="0"/>
          </a:p>
        </p:txBody>
      </p:sp>
      <p:sp>
        <p:nvSpPr>
          <p:cNvPr id="346" name="Google Shape;346;p49"/>
          <p:cNvSpPr txBox="1">
            <a:spLocks noGrp="1"/>
          </p:cNvSpPr>
          <p:nvPr>
            <p:ph type="body" idx="1"/>
          </p:nvPr>
        </p:nvSpPr>
        <p:spPr>
          <a:xfrm>
            <a:off x="630267" y="1071033"/>
            <a:ext cx="10931464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5400"/>
              <a:buNone/>
            </a:pPr>
            <a:r>
              <a:rPr lang="en-US" sz="7200" b="1" dirty="0">
                <a:solidFill>
                  <a:schemeClr val="bg1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SINCE 1850, WHO IS THE ONLY DEMOCRATIC PRESIDENT THAT RAN IN TWO ELECTIONS AND NEVER WON CALIFORNIA?</a:t>
            </a:r>
            <a:endParaRPr lang="en-US" sz="72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370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 txBox="1">
            <a:spLocks noGrp="1"/>
          </p:cNvSpPr>
          <p:nvPr>
            <p:ph type="title"/>
          </p:nvPr>
        </p:nvSpPr>
        <p:spPr>
          <a:xfrm>
            <a:off x="1981200" y="41946"/>
            <a:ext cx="8229600" cy="72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andara"/>
              <a:buNone/>
            </a:pPr>
            <a:r>
              <a:rPr lang="en-US" sz="4000" b="1" dirty="0">
                <a:solidFill>
                  <a:schemeClr val="accent2"/>
                </a:solidFill>
                <a:latin typeface="Candara"/>
                <a:ea typeface="Candara"/>
                <a:cs typeface="Candara"/>
                <a:sym typeface="Candara"/>
              </a:rPr>
              <a:t>ANSWER # 15</a:t>
            </a:r>
            <a:endParaRPr dirty="0"/>
          </a:p>
        </p:txBody>
      </p:sp>
      <p:sp>
        <p:nvSpPr>
          <p:cNvPr id="353" name="Google Shape;353;p50"/>
          <p:cNvSpPr txBox="1">
            <a:spLocks noGrp="1"/>
          </p:cNvSpPr>
          <p:nvPr>
            <p:ph type="body" idx="1"/>
          </p:nvPr>
        </p:nvSpPr>
        <p:spPr>
          <a:xfrm>
            <a:off x="0" y="720684"/>
            <a:ext cx="1212601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</a:pPr>
            <a:r>
              <a:rPr lang="en-US" sz="6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JIMMY CARTER</a:t>
            </a:r>
            <a:endParaRPr lang="en-US" sz="48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594" y="2707342"/>
            <a:ext cx="5365879" cy="288416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F175FF-9E09-49ED-A604-5DB31A4ECE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3529" y="2707342"/>
            <a:ext cx="5365878" cy="288416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>
            <a:spLocks noGrp="1"/>
          </p:cNvSpPr>
          <p:nvPr>
            <p:ph type="ctrTitle"/>
          </p:nvPr>
        </p:nvSpPr>
        <p:spPr>
          <a:xfrm>
            <a:off x="1981200" y="15816"/>
            <a:ext cx="8229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7200"/>
              <a:buFont typeface="Candara"/>
              <a:buNone/>
            </a:pPr>
            <a:r>
              <a:rPr lang="en-US" sz="72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QUESTION # 16</a:t>
            </a:r>
            <a:endParaRPr dirty="0"/>
          </a:p>
        </p:txBody>
      </p:sp>
      <p:sp>
        <p:nvSpPr>
          <p:cNvPr id="172" name="Google Shape;172;p34"/>
          <p:cNvSpPr txBox="1">
            <a:spLocks noGrp="1"/>
          </p:cNvSpPr>
          <p:nvPr>
            <p:ph type="subTitle" idx="1"/>
          </p:nvPr>
        </p:nvSpPr>
        <p:spPr>
          <a:xfrm>
            <a:off x="0" y="2876658"/>
            <a:ext cx="12192000" cy="110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600"/>
              <a:buNone/>
            </a:pPr>
            <a:r>
              <a:rPr lang="en-US" sz="72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WHO ARE WE AND WHAT IS THE SPECIFIC CONNECTION?</a:t>
            </a:r>
            <a:endParaRPr sz="7200" b="1" dirty="0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73" name="Google Shape;173;p34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9268" y="576704"/>
            <a:ext cx="8813464" cy="57045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4" name="Google Shape;174;p34"/>
          <p:cNvPicPr preferRelativeResize="0"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0722" y="576704"/>
            <a:ext cx="8670557" cy="57045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75" name="Google Shape;175;p34"/>
          <p:cNvPicPr preferRelativeResize="0"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1192" y="454280"/>
            <a:ext cx="8969616" cy="5949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6" name="Google Shape;176;p34"/>
          <p:cNvPicPr preferRelativeResize="0"/>
          <p:nvPr/>
        </p:nvPicPr>
        <p:blipFill>
          <a:blip r:embed="rId6"/>
          <a:srcRect/>
          <a:stretch/>
        </p:blipFill>
        <p:spPr>
          <a:xfrm>
            <a:off x="3641973" y="236063"/>
            <a:ext cx="4908054" cy="6385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7" name="Google Shape;177;p34"/>
          <p:cNvPicPr preferRelativeResize="0"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509" y="516123"/>
            <a:ext cx="9236983" cy="58257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8388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1"/>
                            </p:stCondLst>
                            <p:childTnLst>
                              <p:par>
                                <p:cTn id="1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1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001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3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3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3001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00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5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505"/>
                            </p:stCondLst>
                            <p:childTnLst>
                              <p:par>
                                <p:cTn id="3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3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6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6"/>
                            </p:stCondLst>
                            <p:childTnLst>
                              <p:par>
                                <p:cTn id="4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001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00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8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8"/>
                            </p:stCondLst>
                            <p:childTnLst>
                              <p:par>
                                <p:cTn id="4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3001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300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51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8"/>
          <p:cNvSpPr/>
          <p:nvPr/>
        </p:nvSpPr>
        <p:spPr>
          <a:xfrm>
            <a:off x="4602643" y="19856"/>
            <a:ext cx="298671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ANSWER # 1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8"/>
          <p:cNvSpPr/>
          <p:nvPr/>
        </p:nvSpPr>
        <p:spPr>
          <a:xfrm>
            <a:off x="215492" y="526574"/>
            <a:ext cx="1176101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n-US" sz="60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THE WATERGATE HOTEL</a:t>
            </a:r>
            <a:endParaRPr sz="6000" b="1" u="none" strike="noStrike" cap="none" dirty="0">
              <a:solidFill>
                <a:srgbClr val="C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" name="Google Shape;105;p28"/>
          <p:cNvPicPr preferRelativeResize="0"/>
          <p:nvPr/>
        </p:nvPicPr>
        <p:blipFill>
          <a:blip r:embed="rId3"/>
          <a:srcRect/>
          <a:stretch/>
        </p:blipFill>
        <p:spPr>
          <a:xfrm>
            <a:off x="3774021" y="1618782"/>
            <a:ext cx="4643957" cy="4494152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2"/>
          <p:cNvSpPr txBox="1"/>
          <p:nvPr/>
        </p:nvSpPr>
        <p:spPr>
          <a:xfrm>
            <a:off x="1802750" y="3891406"/>
            <a:ext cx="8586498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lang="en-US" sz="10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44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8000" b="1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br>
              <a:rPr lang="en-US" sz="80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8000" b="1" i="0" u="none" strike="noStrike" cap="none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4" name="Google Shape;184;p72"/>
          <p:cNvSpPr txBox="1"/>
          <p:nvPr/>
        </p:nvSpPr>
        <p:spPr>
          <a:xfrm>
            <a:off x="1647947" y="1929"/>
            <a:ext cx="889610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ANSWER # 16</a:t>
            </a:r>
            <a:endParaRPr sz="3200" b="1" i="0" u="none" strike="noStrike" cap="none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" name="Google Shape;193;p73">
            <a:extLst>
              <a:ext uri="{FF2B5EF4-FFF2-40B4-BE49-F238E27FC236}">
                <a16:creationId xmlns:a16="http://schemas.microsoft.com/office/drawing/2014/main" id="{C36EB737-E912-40EC-8019-46517C0C81B3}"/>
              </a:ext>
            </a:extLst>
          </p:cNvPr>
          <p:cNvSpPr txBox="1"/>
          <p:nvPr/>
        </p:nvSpPr>
        <p:spPr>
          <a:xfrm>
            <a:off x="152042" y="768428"/>
            <a:ext cx="11715184" cy="33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THE CONNECTION IS…</a:t>
            </a:r>
          </a:p>
        </p:txBody>
      </p:sp>
      <p:sp>
        <p:nvSpPr>
          <p:cNvPr id="6" name="Google Shape;193;p73">
            <a:extLst>
              <a:ext uri="{FF2B5EF4-FFF2-40B4-BE49-F238E27FC236}">
                <a16:creationId xmlns:a16="http://schemas.microsoft.com/office/drawing/2014/main" id="{E342545F-FA44-4FA5-B729-CC80294861E4}"/>
              </a:ext>
            </a:extLst>
          </p:cNvPr>
          <p:cNvSpPr txBox="1"/>
          <p:nvPr/>
        </p:nvSpPr>
        <p:spPr>
          <a:xfrm>
            <a:off x="449404" y="3891406"/>
            <a:ext cx="11293193" cy="33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72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THEY HAVE ALL BEEN NOMINATED FOR MULTIPLE ACTING ACADEMY AWARDS IN THE SAME YEAR</a:t>
            </a:r>
          </a:p>
        </p:txBody>
      </p:sp>
    </p:spTree>
    <p:extLst>
      <p:ext uri="{BB962C8B-B14F-4D97-AF65-F5344CB8AC3E}">
        <p14:creationId xmlns:p14="http://schemas.microsoft.com/office/powerpoint/2010/main" val="3452981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3"/>
          <p:cNvSpPr txBox="1"/>
          <p:nvPr/>
        </p:nvSpPr>
        <p:spPr>
          <a:xfrm>
            <a:off x="199176" y="538484"/>
            <a:ext cx="11715184" cy="33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SCARLETT JOHANSSON - 2019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4400" b="1" i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(MARRIAGE STORY</a:t>
            </a:r>
            <a:r>
              <a:rPr lang="en-US" sz="44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 AND </a:t>
            </a:r>
            <a:r>
              <a:rPr lang="en-US" sz="4400" b="1" i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JOJO RABBIT)</a:t>
            </a:r>
          </a:p>
        </p:txBody>
      </p:sp>
      <p:pic>
        <p:nvPicPr>
          <p:cNvPr id="194" name="Google Shape;194;p73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6126" y="1687561"/>
            <a:ext cx="7419749" cy="4958772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51586575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3"/>
          <p:cNvSpPr txBox="1"/>
          <p:nvPr/>
        </p:nvSpPr>
        <p:spPr>
          <a:xfrm>
            <a:off x="145388" y="691978"/>
            <a:ext cx="11715184" cy="33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0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JESSICA LANGE - 1982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4400" b="1" i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(FRANCES </a:t>
            </a:r>
            <a:r>
              <a:rPr lang="en-US" sz="44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AND </a:t>
            </a:r>
            <a:r>
              <a:rPr lang="en-US" sz="4400" b="1" i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TOOTSIE)</a:t>
            </a:r>
          </a:p>
        </p:txBody>
      </p:sp>
      <p:pic>
        <p:nvPicPr>
          <p:cNvPr id="194" name="Google Shape;194;p73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701" y="1888067"/>
            <a:ext cx="7174599" cy="4563533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792320946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6"/>
          <p:cNvSpPr txBox="1"/>
          <p:nvPr/>
        </p:nvSpPr>
        <p:spPr>
          <a:xfrm>
            <a:off x="0" y="-165172"/>
            <a:ext cx="12191999" cy="33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br>
              <a:rPr lang="en-US" sz="9600" b="1" i="0" u="none" strike="noStrike" cap="none" dirty="0">
                <a:solidFill>
                  <a:srgbClr val="385623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66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AL PACINO - 1992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4300" b="1" i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(SCENT OF A WOMAN</a:t>
            </a:r>
            <a:r>
              <a:rPr lang="en-US" sz="43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 AND </a:t>
            </a:r>
            <a:r>
              <a:rPr lang="en-US" sz="4300" b="1" i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GLENGARRY GLEN ROSS)</a:t>
            </a:r>
          </a:p>
        </p:txBody>
      </p:sp>
      <p:pic>
        <p:nvPicPr>
          <p:cNvPr id="209" name="Google Shape;209;p76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768" y="1686726"/>
            <a:ext cx="7162464" cy="468020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075940466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5"/>
          <p:cNvSpPr txBox="1"/>
          <p:nvPr/>
        </p:nvSpPr>
        <p:spPr>
          <a:xfrm>
            <a:off x="0" y="551758"/>
            <a:ext cx="12192000" cy="33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400" b="1" u="none" strike="noStrike" cap="none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TERESA WRIGHT - 1942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4400" b="1" i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(THE PRIDE OF THE YANKEES</a:t>
            </a:r>
            <a:r>
              <a:rPr lang="en-US" sz="4400" b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 AND </a:t>
            </a:r>
            <a:r>
              <a:rPr lang="en-US" sz="4400" b="1" i="1" dirty="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MRS. MINIVER)</a:t>
            </a:r>
            <a:endParaRPr lang="en-US" sz="4400" b="1" i="1" u="none" strike="noStrike" cap="none" dirty="0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01" name="Google Shape;201;p75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0309" y="1724867"/>
            <a:ext cx="3771382" cy="48876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826034368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7"/>
          <p:cNvSpPr txBox="1"/>
          <p:nvPr/>
        </p:nvSpPr>
        <p:spPr>
          <a:xfrm>
            <a:off x="158261" y="154379"/>
            <a:ext cx="11878407" cy="33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br>
              <a:rPr lang="en-US" sz="4000" b="1" i="0" u="none" strike="noStrike" cap="none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 b="1" i="0" u="none" strike="noStrike" cap="none" dirty="0">
                <a:solidFill>
                  <a:srgbClr val="0070C0"/>
                </a:solidFill>
                <a:latin typeface="Candara"/>
                <a:ea typeface="Calibri"/>
                <a:cs typeface="Calibri"/>
                <a:sym typeface="Candara"/>
              </a:rPr>
              <a:t>JAMIE FOXX - 2004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1" dirty="0">
                <a:solidFill>
                  <a:srgbClr val="0070C0"/>
                </a:solidFill>
                <a:latin typeface="Candara"/>
                <a:ea typeface="Calibri"/>
                <a:cs typeface="Calibri"/>
                <a:sym typeface="Candara"/>
              </a:rPr>
              <a:t>(</a:t>
            </a:r>
            <a:r>
              <a:rPr lang="en-US" sz="4400" b="1" i="1" dirty="0">
                <a:solidFill>
                  <a:srgbClr val="0070C0"/>
                </a:solidFill>
                <a:latin typeface="Candara"/>
                <a:ea typeface="Calibri"/>
                <a:cs typeface="Calibri"/>
                <a:sym typeface="Candara"/>
              </a:rPr>
              <a:t>RAY</a:t>
            </a:r>
            <a:r>
              <a:rPr lang="en-US" sz="4400" b="1" dirty="0">
                <a:solidFill>
                  <a:srgbClr val="0070C0"/>
                </a:solidFill>
                <a:latin typeface="Candara"/>
                <a:ea typeface="Calibri"/>
                <a:cs typeface="Calibri"/>
                <a:sym typeface="Candara"/>
              </a:rPr>
              <a:t> AND </a:t>
            </a:r>
            <a:r>
              <a:rPr lang="en-US" sz="4400" b="1" i="1" dirty="0">
                <a:solidFill>
                  <a:srgbClr val="0070C0"/>
                </a:solidFill>
                <a:latin typeface="Candara"/>
                <a:ea typeface="Calibri"/>
                <a:cs typeface="Calibri"/>
                <a:sym typeface="Candara"/>
              </a:rPr>
              <a:t>COLLATERAL</a:t>
            </a:r>
            <a:r>
              <a:rPr lang="en-US" sz="4400" b="1" dirty="0">
                <a:solidFill>
                  <a:srgbClr val="0070C0"/>
                </a:solidFill>
                <a:latin typeface="Candara"/>
                <a:ea typeface="Calibri"/>
                <a:cs typeface="Calibri"/>
                <a:sym typeface="Candara"/>
              </a:rPr>
              <a:t>)</a:t>
            </a:r>
          </a:p>
        </p:txBody>
      </p:sp>
      <p:pic>
        <p:nvPicPr>
          <p:cNvPr id="216" name="Google Shape;216;p77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4975" y="1501973"/>
            <a:ext cx="7702051" cy="520164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705055485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3"/>
          <p:cNvSpPr txBox="1">
            <a:spLocks noGrp="1"/>
          </p:cNvSpPr>
          <p:nvPr>
            <p:ph type="title"/>
          </p:nvPr>
        </p:nvSpPr>
        <p:spPr>
          <a:xfrm>
            <a:off x="-41237" y="0"/>
            <a:ext cx="122332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br>
              <a:rPr lang="en-US" b="1" dirty="0"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QUESTION # 17</a:t>
            </a:r>
            <a:br>
              <a:rPr lang="en-US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NICKNAMES</a:t>
            </a:r>
            <a:br>
              <a:rPr lang="en-US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b="1" dirty="0">
              <a:solidFill>
                <a:srgbClr val="C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08" name="Google Shape;408;p43"/>
          <p:cNvSpPr txBox="1">
            <a:spLocks noGrp="1"/>
          </p:cNvSpPr>
          <p:nvPr>
            <p:ph type="body" idx="1"/>
          </p:nvPr>
        </p:nvSpPr>
        <p:spPr>
          <a:xfrm>
            <a:off x="1184413" y="1025327"/>
            <a:ext cx="9823175" cy="2058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875" bIns="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8000"/>
              <a:buNone/>
            </a:pPr>
            <a:r>
              <a:rPr lang="en-US" sz="5400" b="1" dirty="0">
                <a:solidFill>
                  <a:srgbClr val="002060"/>
                </a:solidFill>
                <a:latin typeface="Candara"/>
                <a:sym typeface="Candara"/>
              </a:rPr>
              <a:t>BORN IN 1930, THE AUTHOR OF THE THESIS </a:t>
            </a:r>
            <a:r>
              <a:rPr lang="en-US" sz="5400" b="1" i="1" dirty="0">
                <a:solidFill>
                  <a:srgbClr val="002060"/>
                </a:solidFill>
                <a:latin typeface="Candara"/>
                <a:sym typeface="Candara"/>
              </a:rPr>
              <a:t>LINE-OF-SIGHT GUIDANCE TECHNIQUES FOR MANNED ORBITAL RENDEZVOUS</a:t>
            </a:r>
            <a:r>
              <a:rPr lang="en-US" sz="5400" b="1" dirty="0">
                <a:solidFill>
                  <a:srgbClr val="002060"/>
                </a:solidFill>
                <a:latin typeface="Candara"/>
                <a:sym typeface="Candara"/>
              </a:rPr>
              <a:t> SHARES WHAT NICKNAME WITH THE AUTHOR OF THE 1990 BOOK </a:t>
            </a:r>
            <a:r>
              <a:rPr lang="en-US" sz="5400" b="1" i="1" dirty="0">
                <a:solidFill>
                  <a:srgbClr val="002060"/>
                </a:solidFill>
                <a:latin typeface="Candara"/>
                <a:sym typeface="Candara"/>
              </a:rPr>
              <a:t>FRIDAY NIGHT LIGHTS: A TOWN, A TEAM, AND A DREAM</a:t>
            </a:r>
            <a:r>
              <a:rPr lang="en-US" sz="5400" b="1" dirty="0">
                <a:solidFill>
                  <a:srgbClr val="002060"/>
                </a:solidFill>
                <a:latin typeface="Candara"/>
                <a:sym typeface="Candara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4"/>
          <p:cNvSpPr txBox="1">
            <a:spLocks noGrp="1"/>
          </p:cNvSpPr>
          <p:nvPr>
            <p:ph type="title"/>
          </p:nvPr>
        </p:nvSpPr>
        <p:spPr>
          <a:xfrm>
            <a:off x="0" y="-111144"/>
            <a:ext cx="12192000" cy="91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ndara"/>
              <a:buNone/>
            </a:pPr>
            <a:r>
              <a:rPr lang="en-US" sz="40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ANSWER # 17</a:t>
            </a:r>
            <a:endParaRPr dirty="0"/>
          </a:p>
        </p:txBody>
      </p:sp>
      <p:sp>
        <p:nvSpPr>
          <p:cNvPr id="415" name="Google Shape;415;p44"/>
          <p:cNvSpPr txBox="1"/>
          <p:nvPr/>
        </p:nvSpPr>
        <p:spPr>
          <a:xfrm>
            <a:off x="0" y="635904"/>
            <a:ext cx="12192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dirty="0">
                <a:solidFill>
                  <a:srgbClr val="013082"/>
                </a:solidFill>
                <a:latin typeface="Candara"/>
                <a:ea typeface="Candara"/>
                <a:cs typeface="Candara"/>
                <a:sym typeface="Candara"/>
              </a:rPr>
              <a:t>“BUZZ”</a:t>
            </a:r>
            <a:endParaRPr sz="4400" b="1" u="none" strike="noStrike" cap="none" dirty="0">
              <a:solidFill>
                <a:srgbClr val="C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17" name="Google Shape;417;p44" descr="trumpet the bloodhound poses with breeder and handler heather buehner after winning best in show at the 146th westminster kennel club dog show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078" y="2103697"/>
            <a:ext cx="3507961" cy="438522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4747CC-A81D-4091-B905-B261A883C6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7083" y="2333039"/>
            <a:ext cx="5889811" cy="392653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9"/>
          <p:cNvSpPr txBox="1">
            <a:spLocks noGrp="1"/>
          </p:cNvSpPr>
          <p:nvPr>
            <p:ph type="title"/>
          </p:nvPr>
        </p:nvSpPr>
        <p:spPr>
          <a:xfrm>
            <a:off x="0" y="1317244"/>
            <a:ext cx="1219199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buSzPct val="100000"/>
            </a:pPr>
            <a:br>
              <a:rPr lang="en-US" sz="2800" b="1" dirty="0"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QUESTION # 18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7 – 3 – 1 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1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2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3200" b="1" dirty="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7" name="Google Shape;217;p69"/>
          <p:cNvSpPr txBox="1"/>
          <p:nvPr/>
        </p:nvSpPr>
        <p:spPr>
          <a:xfrm>
            <a:off x="90056" y="942111"/>
            <a:ext cx="12101943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lt1"/>
              </a:buClr>
              <a:buSzPts val="5400"/>
            </a:pPr>
            <a:r>
              <a:rPr lang="en-US" sz="4800" b="1" dirty="0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⑦ RUNNING FOR 98 EPISODES AND A SPIN OFF NOVEL, A MAIN CHARACTER IN THIS SHOW HAD THE LAST NAME OF “GRANT”</a:t>
            </a:r>
          </a:p>
          <a:p>
            <a:pPr algn="ctr">
              <a:buClr>
                <a:schemeClr val="lt1"/>
              </a:buClr>
              <a:buSzPts val="5400"/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Candara"/>
                <a:ea typeface="Candara"/>
                <a:cs typeface="Candara"/>
                <a:sym typeface="Candara"/>
              </a:rPr>
              <a:t>③ THE PILOT EPISODE WAS FILMED IN HAWAII THE SAME DAY THAT JFK WAS ASSASSINATED</a:t>
            </a:r>
          </a:p>
          <a:p>
            <a:pPr algn="ctr">
              <a:buClr>
                <a:schemeClr val="lt1"/>
              </a:buClr>
              <a:buSzPts val="5400"/>
            </a:pPr>
            <a:r>
              <a:rPr lang="en-US" sz="4800" b="1" dirty="0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① THE STORY OF SEVEN PEOPLE ON A “THREE HOUR TOUR” ON THE SS </a:t>
            </a:r>
            <a:r>
              <a:rPr lang="en-US" sz="4800" b="1" i="1" dirty="0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MINNOW</a:t>
            </a:r>
            <a:endParaRPr lang="en-US" sz="4800" b="1" dirty="0">
              <a:solidFill>
                <a:srgbClr val="FFC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39202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0"/>
          <p:cNvSpPr txBox="1">
            <a:spLocks noGrp="1"/>
          </p:cNvSpPr>
          <p:nvPr>
            <p:ph type="title"/>
          </p:nvPr>
        </p:nvSpPr>
        <p:spPr>
          <a:xfrm>
            <a:off x="4312805" y="0"/>
            <a:ext cx="356639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ndara"/>
              <a:buNone/>
            </a:pPr>
            <a: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ANSWER # 18</a:t>
            </a:r>
            <a:endParaRPr sz="4000" dirty="0"/>
          </a:p>
        </p:txBody>
      </p:sp>
      <p:sp>
        <p:nvSpPr>
          <p:cNvPr id="9" name="Google Shape;224;p70"/>
          <p:cNvSpPr txBox="1"/>
          <p:nvPr/>
        </p:nvSpPr>
        <p:spPr>
          <a:xfrm>
            <a:off x="0" y="968765"/>
            <a:ext cx="121920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400"/>
            </a:pPr>
            <a:r>
              <a:rPr lang="en-US" sz="6000" b="1" i="1" dirty="0">
                <a:solidFill>
                  <a:srgbClr val="FFC000"/>
                </a:solidFill>
                <a:latin typeface="Candara"/>
                <a:sym typeface="Candara"/>
              </a:rPr>
              <a:t>GILLIGAN’S ISLAND</a:t>
            </a:r>
          </a:p>
          <a:p>
            <a:pPr lvl="0">
              <a:buSzPts val="5400"/>
            </a:pPr>
            <a:endParaRPr lang="en-US" sz="4000" b="1" dirty="0">
              <a:solidFill>
                <a:srgbClr val="FFC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59EAB-CDDB-41B3-BF6E-49BC42FDF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39008" y="2036058"/>
            <a:ext cx="7913985" cy="444400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0138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9"/>
          <p:cNvSpPr txBox="1">
            <a:spLocks noGrp="1"/>
          </p:cNvSpPr>
          <p:nvPr>
            <p:ph type="title"/>
          </p:nvPr>
        </p:nvSpPr>
        <p:spPr>
          <a:xfrm>
            <a:off x="408432" y="652993"/>
            <a:ext cx="11375136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ct val="100000"/>
            </a:pPr>
            <a:br>
              <a:rPr lang="en-US" sz="2100" b="1" dirty="0"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QUESTION # 2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“AWARDS”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2 - PART</a:t>
            </a:r>
            <a:br>
              <a:rPr lang="en-US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24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2400" b="1" dirty="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7" name="Google Shape;217;p69"/>
          <p:cNvSpPr txBox="1"/>
          <p:nvPr/>
        </p:nvSpPr>
        <p:spPr>
          <a:xfrm>
            <a:off x="84666" y="1395943"/>
            <a:ext cx="12022667" cy="560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SzPts val="5400"/>
            </a:pPr>
            <a:r>
              <a:rPr lang="en-US" sz="6000" b="1" dirty="0">
                <a:solidFill>
                  <a:srgbClr val="FFC000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THE MOST EVER, WHICH TWO MEN HAVE BEEN NOMINATED FOR ELEVEN PRIMETIME EMMY AWARDS FOR OUTSTANDING CHARACTER VOICE-OVER PERFORMANCES? </a:t>
            </a:r>
          </a:p>
        </p:txBody>
      </p:sp>
    </p:spTree>
    <p:extLst>
      <p:ext uri="{BB962C8B-B14F-4D97-AF65-F5344CB8AC3E}">
        <p14:creationId xmlns:p14="http://schemas.microsoft.com/office/powerpoint/2010/main" val="10791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"/>
          <p:cNvSpPr txBox="1"/>
          <p:nvPr/>
        </p:nvSpPr>
        <p:spPr>
          <a:xfrm>
            <a:off x="98473" y="-79131"/>
            <a:ext cx="1194347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br>
              <a:rPr lang="en-US" sz="3600" b="1" i="0" u="none" strike="noStrike" cap="none" dirty="0">
                <a:solidFill>
                  <a:srgbClr val="BFBFBF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b="1" i="0" u="none" strike="noStrike" cap="none" dirty="0">
                <a:solidFill>
                  <a:srgbClr val="171616"/>
                </a:solidFill>
                <a:latin typeface="Candara"/>
                <a:ea typeface="Candara"/>
                <a:cs typeface="Candara"/>
                <a:sym typeface="Candara"/>
              </a:rPr>
              <a:t>QUESTION # 19</a:t>
            </a:r>
            <a:br>
              <a:rPr lang="en-US" sz="4000" b="1" i="0" u="none" strike="noStrike" cap="none" dirty="0">
                <a:solidFill>
                  <a:srgbClr val="171616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b="1" dirty="0">
                <a:solidFill>
                  <a:srgbClr val="171616"/>
                </a:solidFill>
                <a:latin typeface="Candara"/>
                <a:ea typeface="Candara"/>
                <a:cs typeface="Candara"/>
                <a:sym typeface="Candara"/>
              </a:rPr>
              <a:t>THE COMICS</a:t>
            </a:r>
            <a:endParaRPr sz="4000" b="1" i="0" u="none" strike="noStrike" cap="none" dirty="0">
              <a:solidFill>
                <a:srgbClr val="171616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46" name="Google Shape;246;p18"/>
          <p:cNvSpPr txBox="1"/>
          <p:nvPr/>
        </p:nvSpPr>
        <p:spPr>
          <a:xfrm>
            <a:off x="172673" y="1127312"/>
            <a:ext cx="11869271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72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CREATED BY GEORGE GATELY IN 1973, WHICH FELINE COMIC STRIP HAS BEEN AUTHORED BY GATELY’S NEPHEW SINCE 1988?</a:t>
            </a:r>
            <a:endParaRPr sz="7200" b="1" u="none" strike="noStrike" cap="none" dirty="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465474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9"/>
          <p:cNvSpPr txBox="1">
            <a:spLocks noGrp="1"/>
          </p:cNvSpPr>
          <p:nvPr>
            <p:ph type="title"/>
          </p:nvPr>
        </p:nvSpPr>
        <p:spPr>
          <a:xfrm>
            <a:off x="1905000" y="24842"/>
            <a:ext cx="8382000" cy="8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100000"/>
              <a:buFont typeface="Candara"/>
              <a:buNone/>
            </a:pPr>
            <a:br>
              <a:rPr lang="en-US" sz="3200" b="1" dirty="0">
                <a:solidFill>
                  <a:srgbClr val="171616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171616"/>
                </a:solidFill>
                <a:latin typeface="Candara"/>
                <a:ea typeface="Candara"/>
                <a:cs typeface="Candara"/>
                <a:sym typeface="Candara"/>
              </a:rPr>
              <a:t>ANSWER # 19</a:t>
            </a:r>
            <a:br>
              <a:rPr lang="en-US" sz="3200" b="1" dirty="0">
                <a:solidFill>
                  <a:srgbClr val="171616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3200" b="1" dirty="0">
              <a:solidFill>
                <a:srgbClr val="171616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53" name="Google Shape;253;p19"/>
          <p:cNvSpPr txBox="1"/>
          <p:nvPr/>
        </p:nvSpPr>
        <p:spPr>
          <a:xfrm>
            <a:off x="0" y="649173"/>
            <a:ext cx="1219199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6000" b="1" i="1" dirty="0">
                <a:solidFill>
                  <a:srgbClr val="FF0000"/>
                </a:solidFill>
                <a:latin typeface="Candara"/>
                <a:sym typeface="Candara"/>
              </a:rPr>
              <a:t>HEATHCLIFF</a:t>
            </a:r>
            <a:endParaRPr sz="1000" b="0" i="1" u="none" strike="noStrike" cap="none" dirty="0">
              <a:solidFill>
                <a:srgbClr val="00B050"/>
              </a:solidFill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61261" y="1736006"/>
            <a:ext cx="8469478" cy="476408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5"/>
          <p:cNvSpPr txBox="1">
            <a:spLocks noGrp="1"/>
          </p:cNvSpPr>
          <p:nvPr>
            <p:ph type="title"/>
          </p:nvPr>
        </p:nvSpPr>
        <p:spPr>
          <a:xfrm>
            <a:off x="0" y="94015"/>
            <a:ext cx="12192000" cy="21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br>
              <a:rPr lang="en-US" sz="4000" b="1" dirty="0">
                <a:latin typeface="Candara"/>
                <a:ea typeface="Candara"/>
                <a:cs typeface="Candara"/>
                <a:sym typeface="Candara"/>
              </a:rPr>
            </a:br>
            <a:br>
              <a:rPr lang="en-US" sz="4000" b="1" dirty="0"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BFBFBF"/>
                </a:solidFill>
                <a:latin typeface="Candara"/>
                <a:ea typeface="Candara"/>
                <a:cs typeface="Candara"/>
                <a:sym typeface="Candara"/>
              </a:rPr>
              <a:t>QUESTION # 20</a:t>
            </a:r>
            <a:br>
              <a:rPr lang="en-US" b="1" dirty="0">
                <a:solidFill>
                  <a:srgbClr val="BFBFBF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solidFill>
                  <a:srgbClr val="BFBFBF"/>
                </a:solidFill>
                <a:latin typeface="Candara"/>
                <a:ea typeface="Candara"/>
                <a:cs typeface="Candara"/>
                <a:sym typeface="Candara"/>
              </a:rPr>
              <a:t>WAGER UP TO 15 POINTS</a:t>
            </a:r>
            <a:endParaRPr sz="40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53" name="Google Shape;453;p35"/>
          <p:cNvSpPr txBox="1"/>
          <p:nvPr/>
        </p:nvSpPr>
        <p:spPr>
          <a:xfrm>
            <a:off x="201976" y="1685712"/>
            <a:ext cx="1178804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lt1"/>
              </a:buClr>
              <a:buSzPts val="5400"/>
            </a:pPr>
            <a:r>
              <a:rPr lang="en-US" sz="4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INTERVIEWED ON 60 MINUTES, INSTRUMENTAL IN THE CREATION OF A COMPUTER LANGUAGE, WHICH U.S. NAVY REAR ADMIRAL FINALLY RETIRED FROM ACTIVE DUTY IN 1986, JUST A FEW MONTHS SHY OF THEIR 80</a:t>
            </a:r>
            <a:r>
              <a:rPr lang="en-US" sz="4800" b="1" baseline="30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TH</a:t>
            </a:r>
            <a:r>
              <a:rPr lang="en-US" sz="4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BIRTHDAY?</a:t>
            </a:r>
            <a:endParaRPr lang="en-US" sz="4800" b="1" i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E64F73-3FF0-03AF-1414-569406EF50C2}"/>
              </a:ext>
            </a:extLst>
          </p:cNvPr>
          <p:cNvSpPr txBox="1"/>
          <p:nvPr/>
        </p:nvSpPr>
        <p:spPr>
          <a:xfrm>
            <a:off x="3098495" y="1091497"/>
            <a:ext cx="61969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BFBFBF"/>
                </a:solidFill>
                <a:latin typeface="Candara"/>
                <a:ea typeface="Candara"/>
                <a:cs typeface="Candara"/>
                <a:sym typeface="Candara"/>
              </a:rPr>
              <a:t>U.S. HISTORY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5745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6"/>
          <p:cNvSpPr txBox="1">
            <a:spLocks noGrp="1"/>
          </p:cNvSpPr>
          <p:nvPr>
            <p:ph type="title"/>
          </p:nvPr>
        </p:nvSpPr>
        <p:spPr>
          <a:xfrm>
            <a:off x="0" y="28576"/>
            <a:ext cx="121920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4000"/>
              <a:buFont typeface="Candara"/>
              <a:buNone/>
            </a:pPr>
            <a:r>
              <a:rPr lang="en-US" sz="4000" b="1" dirty="0">
                <a:solidFill>
                  <a:srgbClr val="BFBFBF"/>
                </a:solidFill>
                <a:latin typeface="Candara"/>
                <a:ea typeface="Candara"/>
                <a:cs typeface="Candara"/>
                <a:sym typeface="Candara"/>
              </a:rPr>
              <a:t>ANSWER # 20</a:t>
            </a:r>
            <a:endParaRPr dirty="0"/>
          </a:p>
        </p:txBody>
      </p:sp>
      <p:sp>
        <p:nvSpPr>
          <p:cNvPr id="460" name="Google Shape;460;p36"/>
          <p:cNvSpPr txBox="1"/>
          <p:nvPr/>
        </p:nvSpPr>
        <p:spPr>
          <a:xfrm>
            <a:off x="73152" y="599179"/>
            <a:ext cx="1204264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GRACE HOPPER</a:t>
            </a:r>
            <a:endParaRPr sz="4400" b="1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5" name="Google Shape;461;p36">
            <a:extLst>
              <a:ext uri="{FF2B5EF4-FFF2-40B4-BE49-F238E27FC236}">
                <a16:creationId xmlns:a16="http://schemas.microsoft.com/office/drawing/2014/main" id="{14A54C6E-4CE4-453D-AC35-D74EA4FD6365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276836" y="1854199"/>
            <a:ext cx="6843632" cy="4149769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75B40-9A1C-4868-84AA-DF659B68C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042" y="2556933"/>
            <a:ext cx="4539291" cy="255335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974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 dir="out" hasBounce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1000" r="31000"/>
          </a:stretch>
        </a:blip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1"/>
          <p:cNvSpPr txBox="1">
            <a:spLocks noGrp="1"/>
          </p:cNvSpPr>
          <p:nvPr>
            <p:ph type="title"/>
          </p:nvPr>
        </p:nvSpPr>
        <p:spPr>
          <a:xfrm rot="5400000">
            <a:off x="7537759" y="3214784"/>
            <a:ext cx="6858002" cy="42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0"/>
              <a:buFont typeface="Overlock"/>
              <a:buNone/>
            </a:pPr>
            <a:r>
              <a:rPr lang="en-US" sz="8000" b="1" dirty="0" err="1">
                <a:solidFill>
                  <a:srgbClr val="FF0000"/>
                </a:solidFill>
                <a:latin typeface="Overlock"/>
                <a:ea typeface="Overlock"/>
                <a:cs typeface="Overlock"/>
                <a:sym typeface="Overlock"/>
              </a:rPr>
              <a:t>trivia</a:t>
            </a:r>
            <a:r>
              <a:rPr lang="en-US" sz="8000" b="1" dirty="0" err="1">
                <a:latin typeface="Overlock"/>
                <a:ea typeface="Overlock"/>
                <a:cs typeface="Overlock"/>
                <a:sym typeface="Overlock"/>
              </a:rPr>
              <a:t>maryland</a:t>
            </a:r>
            <a:endParaRPr sz="9600" b="1" dirty="0"/>
          </a:p>
        </p:txBody>
      </p:sp>
      <p:sp>
        <p:nvSpPr>
          <p:cNvPr id="467" name="Google Shape;467;p51"/>
          <p:cNvSpPr txBox="1"/>
          <p:nvPr/>
        </p:nvSpPr>
        <p:spPr>
          <a:xfrm rot="-5400000">
            <a:off x="-2296293" y="3214785"/>
            <a:ext cx="6858004" cy="42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0"/>
              <a:buFont typeface="Overlock"/>
              <a:buNone/>
            </a:pPr>
            <a:r>
              <a:rPr lang="en-US" sz="8000" b="1" i="0" u="none" strike="noStrike" cap="none" dirty="0" err="1">
                <a:solidFill>
                  <a:srgbClr val="FF0000"/>
                </a:solidFill>
                <a:latin typeface="Overlock"/>
                <a:ea typeface="Overlock"/>
                <a:cs typeface="Overlock"/>
                <a:sym typeface="Overlock"/>
              </a:rPr>
              <a:t>trivia</a:t>
            </a:r>
            <a:r>
              <a:rPr lang="en-US" sz="8000" b="1" i="0" u="none" strike="noStrike" cap="none" dirty="0" err="1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maryland</a:t>
            </a:r>
            <a:endParaRPr sz="8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3"/>
          <p:cNvSpPr txBox="1">
            <a:spLocks noGrp="1"/>
          </p:cNvSpPr>
          <p:nvPr>
            <p:ph type="title"/>
          </p:nvPr>
        </p:nvSpPr>
        <p:spPr>
          <a:xfrm>
            <a:off x="76200" y="228600"/>
            <a:ext cx="1203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en-US" sz="4000" b="1" dirty="0">
                <a:solidFill>
                  <a:srgbClr val="FF0000"/>
                </a:solidFill>
                <a:latin typeface="Candara" panose="020E0502030303020204" pitchFamily="34" charset="0"/>
                <a:sym typeface="Calibri"/>
              </a:rPr>
              <a:t>TIE BREAKER ANSWER</a:t>
            </a:r>
            <a:endParaRPr dirty="0">
              <a:latin typeface="Candara" panose="020E0502030303020204" pitchFamily="34" charset="0"/>
            </a:endParaRPr>
          </a:p>
        </p:txBody>
      </p:sp>
      <p:sp>
        <p:nvSpPr>
          <p:cNvPr id="481" name="Google Shape;481;p53"/>
          <p:cNvSpPr txBox="1">
            <a:spLocks noGrp="1"/>
          </p:cNvSpPr>
          <p:nvPr>
            <p:ph type="body" idx="1"/>
          </p:nvPr>
        </p:nvSpPr>
        <p:spPr>
          <a:xfrm>
            <a:off x="0" y="1595727"/>
            <a:ext cx="121919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9900"/>
              <a:buNone/>
            </a:pPr>
            <a:r>
              <a:rPr lang="en-US" sz="16600" b="1" dirty="0">
                <a:solidFill>
                  <a:srgbClr val="F8F8F8"/>
                </a:solidFill>
                <a:latin typeface="Candara"/>
                <a:ea typeface="Candara"/>
                <a:cs typeface="Candara"/>
                <a:sym typeface="Candara"/>
              </a:rPr>
              <a:t>518 words</a:t>
            </a:r>
            <a:r>
              <a:rPr lang="en-US" sz="11500" b="1" dirty="0">
                <a:solidFill>
                  <a:srgbClr val="D8D8D8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br>
              <a:rPr lang="en-US" sz="1600" b="1" dirty="0">
                <a:solidFill>
                  <a:srgbClr val="525252"/>
                </a:solidFill>
              </a:rPr>
            </a:br>
            <a:endParaRPr sz="5400" b="1" dirty="0">
              <a:solidFill>
                <a:srgbClr val="5252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0"/>
          <p:cNvSpPr txBox="1">
            <a:spLocks noGrp="1"/>
          </p:cNvSpPr>
          <p:nvPr>
            <p:ph type="title"/>
          </p:nvPr>
        </p:nvSpPr>
        <p:spPr>
          <a:xfrm>
            <a:off x="2583473" y="160499"/>
            <a:ext cx="700746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0000"/>
              </a:buClr>
              <a:buSzPts val="3200"/>
            </a:pPr>
            <a:r>
              <a:rPr lang="en-US" sz="40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ANSWER # 2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9" name="Google Shape;224;p70"/>
          <p:cNvSpPr txBox="1"/>
          <p:nvPr/>
        </p:nvSpPr>
        <p:spPr>
          <a:xfrm>
            <a:off x="1" y="401898"/>
            <a:ext cx="12191999" cy="240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SzPts val="5400"/>
            </a:pPr>
            <a:r>
              <a:rPr lang="en-US" sz="7600" b="1" dirty="0">
                <a:solidFill>
                  <a:srgbClr val="FFC000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SETH </a:t>
            </a:r>
            <a:r>
              <a:rPr lang="en-US" sz="7600" b="1" dirty="0" err="1">
                <a:solidFill>
                  <a:srgbClr val="FFC000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MacFARLANE</a:t>
            </a:r>
            <a:endParaRPr lang="en-US" sz="7600" b="1" dirty="0">
              <a:solidFill>
                <a:srgbClr val="FFC000"/>
              </a:solidFill>
              <a:latin typeface="Candara" panose="020E0502030303020204" pitchFamily="34" charset="0"/>
              <a:ea typeface="Candara"/>
              <a:cs typeface="Candara"/>
              <a:sym typeface="Candara"/>
            </a:endParaRPr>
          </a:p>
          <a:p>
            <a:pPr lvl="0" algn="ctr">
              <a:buSzPts val="5400"/>
            </a:pPr>
            <a:r>
              <a:rPr lang="en-US" sz="7600" b="1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HANK AZARIA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44087-69C1-400E-87F0-9F2D8242B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768" y="2735101"/>
            <a:ext cx="2751667" cy="3962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58383-EF46-4141-8FD3-8C62257D1F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8509" y="2735101"/>
            <a:ext cx="2751667" cy="39624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7341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2"/>
          <p:cNvSpPr txBox="1">
            <a:spLocks noGrp="1"/>
          </p:cNvSpPr>
          <p:nvPr>
            <p:ph type="title"/>
          </p:nvPr>
        </p:nvSpPr>
        <p:spPr>
          <a:xfrm>
            <a:off x="198408" y="152400"/>
            <a:ext cx="11895826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br>
              <a:rPr lang="en-US" sz="4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rgbClr val="FF0000"/>
                </a:solidFill>
                <a:latin typeface="Candara" panose="020E0502030303020204" pitchFamily="34" charset="0"/>
                <a:sym typeface="Calibri"/>
              </a:rPr>
              <a:t>TIE BREAKER QUESTION</a:t>
            </a:r>
            <a:br>
              <a:rPr lang="en-US" sz="4000" b="1" dirty="0">
                <a:latin typeface="Calibri"/>
                <a:ea typeface="Calibri"/>
                <a:cs typeface="Calibri"/>
                <a:sym typeface="Calibri"/>
              </a:rPr>
            </a:br>
            <a:endParaRPr sz="4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2"/>
          <p:cNvSpPr txBox="1">
            <a:spLocks noGrp="1"/>
          </p:cNvSpPr>
          <p:nvPr>
            <p:ph type="body" idx="1"/>
          </p:nvPr>
        </p:nvSpPr>
        <p:spPr>
          <a:xfrm>
            <a:off x="48883" y="1261533"/>
            <a:ext cx="12094234" cy="399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Clr>
                <a:srgbClr val="D8D8D8"/>
              </a:buClr>
              <a:buSzPts val="8000"/>
              <a:buNone/>
            </a:pPr>
            <a:r>
              <a:rPr lang="en-US" sz="6600" b="1" dirty="0">
                <a:solidFill>
                  <a:srgbClr val="F8F8F8"/>
                </a:solidFill>
                <a:latin typeface="Candara"/>
                <a:ea typeface="Candara"/>
                <a:cs typeface="Candara"/>
                <a:sym typeface="Candara"/>
              </a:rPr>
              <a:t>HOW MANY WORDS WAS FRANKLIN D. ROOSEVELT’S “DAY OF INFAMY” SPEECH THAT WAS DELIVERED TO CONGRESS ON DECEMBER 8, 1941?</a:t>
            </a:r>
          </a:p>
        </p:txBody>
      </p:sp>
    </p:spTree>
    <p:extLst>
      <p:ext uri="{BB962C8B-B14F-4D97-AF65-F5344CB8AC3E}">
        <p14:creationId xmlns:p14="http://schemas.microsoft.com/office/powerpoint/2010/main" val="34290627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D9B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7"/>
          <p:cNvSpPr txBox="1">
            <a:spLocks noGrp="1"/>
          </p:cNvSpPr>
          <p:nvPr>
            <p:ph type="title"/>
          </p:nvPr>
        </p:nvSpPr>
        <p:spPr>
          <a:xfrm>
            <a:off x="0" y="-60385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3071"/>
              <a:buFont typeface="Candara"/>
              <a:buNone/>
            </a:pPr>
            <a:br>
              <a:rPr lang="en-US" b="1" dirty="0"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latin typeface="Candara"/>
                <a:ea typeface="Candara"/>
                <a:cs typeface="Candara"/>
                <a:sym typeface="Candara"/>
              </a:rPr>
              <a:t>QUESTION # 3</a:t>
            </a:r>
            <a:br>
              <a:rPr lang="en-US" b="1" dirty="0">
                <a:latin typeface="Candara"/>
                <a:ea typeface="Candara"/>
                <a:cs typeface="Candara"/>
                <a:sym typeface="Candara"/>
              </a:rPr>
            </a:br>
            <a:r>
              <a:rPr lang="en-US" b="1" dirty="0">
                <a:latin typeface="Candara"/>
                <a:ea typeface="Candara"/>
                <a:cs typeface="Candara"/>
                <a:sym typeface="Candara"/>
              </a:rPr>
              <a:t>FOOD AND DRINK</a:t>
            </a:r>
            <a:br>
              <a:rPr lang="en-US" sz="4000" b="1" dirty="0">
                <a:latin typeface="Candara"/>
                <a:ea typeface="Candara"/>
                <a:cs typeface="Candara"/>
                <a:sym typeface="Candara"/>
              </a:rPr>
            </a:br>
            <a:endParaRPr sz="4200" b="1"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38" name="Google Shape;438;p47"/>
          <p:cNvSpPr txBox="1">
            <a:spLocks noGrp="1"/>
          </p:cNvSpPr>
          <p:nvPr>
            <p:ph type="body" idx="1"/>
          </p:nvPr>
        </p:nvSpPr>
        <p:spPr>
          <a:xfrm>
            <a:off x="67734" y="1089963"/>
            <a:ext cx="12056532" cy="103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rgbClr val="C00000"/>
              </a:buClr>
              <a:buSzPts val="7000"/>
              <a:buNone/>
            </a:pPr>
            <a:r>
              <a:rPr lang="en-US" sz="6000" b="1" dirty="0">
                <a:solidFill>
                  <a:srgbClr val="C00000"/>
                </a:solidFill>
                <a:latin typeface="Candara"/>
                <a:sym typeface="Candara"/>
              </a:rPr>
              <a:t>IN LOCATIONS AROUND BALTIMORE AND SAN ANTONIO LAST DECEMBER AND JANUARY, SELECT CHICK-FIL-A STORES TESTED WHICH TYPE OF SANDWICH - A PENNSYLVANIA DUTCH TREAT?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D9B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8"/>
          <p:cNvSpPr txBox="1">
            <a:spLocks noGrp="1"/>
          </p:cNvSpPr>
          <p:nvPr>
            <p:ph type="title"/>
          </p:nvPr>
        </p:nvSpPr>
        <p:spPr>
          <a:xfrm>
            <a:off x="4551426" y="0"/>
            <a:ext cx="308914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ndara"/>
              <a:buNone/>
            </a:pPr>
            <a:r>
              <a:rPr lang="en-US" sz="4000" b="1" dirty="0">
                <a:latin typeface="Candara"/>
                <a:ea typeface="Candara"/>
                <a:cs typeface="Candara"/>
                <a:sym typeface="Candara"/>
              </a:rPr>
              <a:t>ANSWER # 3</a:t>
            </a:r>
            <a:endParaRPr dirty="0"/>
          </a:p>
        </p:txBody>
      </p:sp>
      <p:sp>
        <p:nvSpPr>
          <p:cNvPr id="445" name="Google Shape;445;p48"/>
          <p:cNvSpPr txBox="1"/>
          <p:nvPr/>
        </p:nvSpPr>
        <p:spPr>
          <a:xfrm>
            <a:off x="0" y="595644"/>
            <a:ext cx="12192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8000" b="1" dirty="0">
                <a:solidFill>
                  <a:srgbClr val="C00000"/>
                </a:solidFill>
                <a:latin typeface="Candara"/>
                <a:sym typeface="Candara"/>
              </a:rPr>
              <a:t>CHICKEN AND WAFFLES</a:t>
            </a:r>
            <a:endParaRPr sz="2000" b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46306" y="1891479"/>
            <a:ext cx="6299388" cy="461955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150134</TotalTime>
  <Words>1158</Words>
  <Application>Microsoft Office PowerPoint</Application>
  <PresentationFormat>Widescreen</PresentationFormat>
  <Paragraphs>207</Paragraphs>
  <Slides>55</Slides>
  <Notes>53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Tw Cen MT Condensed Extra Bold</vt:lpstr>
      <vt:lpstr>Candara</vt:lpstr>
      <vt:lpstr>Calibri</vt:lpstr>
      <vt:lpstr>Overlock</vt:lpstr>
      <vt:lpstr>Office Theme</vt:lpstr>
      <vt:lpstr>PowerPoint Presentation</vt:lpstr>
      <vt:lpstr>PowerPoint Presentation</vt:lpstr>
      <vt:lpstr> QUESTION # 1 AMENITIES</vt:lpstr>
      <vt:lpstr>PowerPoint Presentation</vt:lpstr>
      <vt:lpstr> QUESTION # 2 “AWARDS” 2 - PART  </vt:lpstr>
      <vt:lpstr>ANSWER # 2</vt:lpstr>
      <vt:lpstr> TIE BREAKER QUESTION </vt:lpstr>
      <vt:lpstr> QUESTION # 3 FOOD AND DRINK </vt:lpstr>
      <vt:lpstr>ANSWER # 3</vt:lpstr>
      <vt:lpstr> QUESTION # 4 MUSIC 4 - PART   </vt:lpstr>
      <vt:lpstr>ANSWER # 4</vt:lpstr>
      <vt:lpstr> QUESTION # 5 THE NATIONAL FOOTBALL LEAGUE</vt:lpstr>
      <vt:lpstr>ANSWER # 5</vt:lpstr>
      <vt:lpstr>QUESTION #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QUESTION # 7 SPORTS   </vt:lpstr>
      <vt:lpstr> ANSWER # 7</vt:lpstr>
      <vt:lpstr> QUESTION # 8 THE WORLD 3 - PART   </vt:lpstr>
      <vt:lpstr>ANSWER # 8</vt:lpstr>
      <vt:lpstr> QUESTION # 9 BOOKS AND LIT  </vt:lpstr>
      <vt:lpstr>ANSWER # 9</vt:lpstr>
      <vt:lpstr>      </vt:lpstr>
      <vt:lpstr>PowerPoint Presentation</vt:lpstr>
      <vt:lpstr>halftime</vt:lpstr>
      <vt:lpstr> QUESTION # 11 MILITARY HISTORY</vt:lpstr>
      <vt:lpstr> ANSWER # 11</vt:lpstr>
      <vt:lpstr> QUESTION # 12 GEOGRAPHY 2 - PART   </vt:lpstr>
      <vt:lpstr>ANSWER # 12</vt:lpstr>
      <vt:lpstr> QUESTION # 13 BUSINESS</vt:lpstr>
      <vt:lpstr> ANSWER # 13</vt:lpstr>
      <vt:lpstr> QUESTION # 14 THE WINTER OLYMPICS 3 - PART            </vt:lpstr>
      <vt:lpstr> ANSWER # 14     </vt:lpstr>
      <vt:lpstr> QUESTION # 15 POLITICS</vt:lpstr>
      <vt:lpstr>ANSWER # 15</vt:lpstr>
      <vt:lpstr>QUESTION # 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QUESTION # 17 NICKNAMES </vt:lpstr>
      <vt:lpstr>ANSWER # 17</vt:lpstr>
      <vt:lpstr> QUESTION # 18 7 – 3 – 1       </vt:lpstr>
      <vt:lpstr>ANSWER # 18</vt:lpstr>
      <vt:lpstr>PowerPoint Presentation</vt:lpstr>
      <vt:lpstr> ANSWER # 19 </vt:lpstr>
      <vt:lpstr>  QUESTION # 20 WAGER UP TO 15 POINTS</vt:lpstr>
      <vt:lpstr>ANSWER # 20</vt:lpstr>
      <vt:lpstr>triviamaryland</vt:lpstr>
      <vt:lpstr>TIE BREAKER ANSWER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triviamaryland</dc:title>
  <dc:creator>Windows User</dc:creator>
  <cp:lastModifiedBy>kent hash</cp:lastModifiedBy>
  <cp:revision>2525</cp:revision>
  <dcterms:created xsi:type="dcterms:W3CDTF">2021-09-10T11:14:18Z</dcterms:created>
  <dcterms:modified xsi:type="dcterms:W3CDTF">2026-03-29T13:43:26Z</dcterms:modified>
</cp:coreProperties>
</file>