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55"/>
  </p:notesMasterIdLst>
  <p:sldIdLst>
    <p:sldId id="257" r:id="rId2"/>
    <p:sldId id="258" r:id="rId3"/>
    <p:sldId id="353" r:id="rId4"/>
    <p:sldId id="354" r:id="rId5"/>
    <p:sldId id="356" r:id="rId6"/>
    <p:sldId id="302" r:id="rId7"/>
    <p:sldId id="303" r:id="rId8"/>
    <p:sldId id="348" r:id="rId9"/>
    <p:sldId id="349" r:id="rId10"/>
    <p:sldId id="265" r:id="rId11"/>
    <p:sldId id="266" r:id="rId12"/>
    <p:sldId id="361" r:id="rId13"/>
    <p:sldId id="339" r:id="rId14"/>
    <p:sldId id="358" r:id="rId15"/>
    <p:sldId id="340" r:id="rId16"/>
    <p:sldId id="342" r:id="rId17"/>
    <p:sldId id="341" r:id="rId18"/>
    <p:sldId id="275" r:id="rId19"/>
    <p:sldId id="276" r:id="rId20"/>
    <p:sldId id="273" r:id="rId21"/>
    <p:sldId id="274" r:id="rId22"/>
    <p:sldId id="315" r:id="rId23"/>
    <p:sldId id="316" r:id="rId24"/>
    <p:sldId id="279" r:id="rId25"/>
    <p:sldId id="280" r:id="rId26"/>
    <p:sldId id="281" r:id="rId27"/>
    <p:sldId id="313" r:id="rId28"/>
    <p:sldId id="314" r:id="rId29"/>
    <p:sldId id="336" r:id="rId30"/>
    <p:sldId id="337" r:id="rId31"/>
    <p:sldId id="346" r:id="rId32"/>
    <p:sldId id="347" r:id="rId33"/>
    <p:sldId id="344" r:id="rId34"/>
    <p:sldId id="345" r:id="rId35"/>
    <p:sldId id="290" r:id="rId36"/>
    <p:sldId id="291" r:id="rId37"/>
    <p:sldId id="338" r:id="rId38"/>
    <p:sldId id="362" r:id="rId39"/>
    <p:sldId id="364" r:id="rId40"/>
    <p:sldId id="365" r:id="rId41"/>
    <p:sldId id="366" r:id="rId42"/>
    <p:sldId id="343" r:id="rId43"/>
    <p:sldId id="367" r:id="rId44"/>
    <p:sldId id="298" r:id="rId45"/>
    <p:sldId id="299" r:id="rId46"/>
    <p:sldId id="323" r:id="rId47"/>
    <p:sldId id="322" r:id="rId48"/>
    <p:sldId id="311" r:id="rId49"/>
    <p:sldId id="278" r:id="rId50"/>
    <p:sldId id="332" r:id="rId51"/>
    <p:sldId id="333" r:id="rId52"/>
    <p:sldId id="306" r:id="rId53"/>
    <p:sldId id="357" r:id="rId54"/>
  </p:sldIdLst>
  <p:sldSz cx="12192000" cy="6858000"/>
  <p:notesSz cx="6858000" cy="9144000"/>
  <p:embeddedFontLst>
    <p:embeddedFont>
      <p:font typeface="Candara" panose="020E0502030303020204" pitchFamily="34" charset="0"/>
      <p:regular r:id="rId56"/>
      <p:bold r:id="rId57"/>
      <p:italic r:id="rId58"/>
      <p:boldItalic r:id="rId59"/>
    </p:embeddedFont>
    <p:embeddedFont>
      <p:font typeface="Overlock" panose="020B0604020202020204" charset="0"/>
      <p:regular r:id="rId60"/>
      <p:bold r:id="rId61"/>
      <p:italic r:id="rId62"/>
      <p:boldItalic r:id="rId6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75" roundtripDataSignature="AMtx7mjS0SNsGpDeZK4zBp1qP+5MTLIz1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8D17"/>
    <a:srgbClr val="FCF7F1"/>
    <a:srgbClr val="133370"/>
    <a:srgbClr val="002060"/>
    <a:srgbClr val="222664"/>
    <a:srgbClr val="000000"/>
    <a:srgbClr val="F8F8F8"/>
    <a:srgbClr val="FEFFFF"/>
    <a:srgbClr val="FFFFFF"/>
    <a:srgbClr val="FC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544" autoAdjust="0"/>
    <p:restoredTop sz="94660"/>
  </p:normalViewPr>
  <p:slideViewPr>
    <p:cSldViewPr snapToGrid="0">
      <p:cViewPr varScale="1">
        <p:scale>
          <a:sx n="69" d="100"/>
          <a:sy n="69" d="100"/>
        </p:scale>
        <p:origin x="1122" y="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63" Type="http://schemas.openxmlformats.org/officeDocument/2006/relationships/font" Target="fonts/font8.fntdata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3.fntdata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font" Target="fonts/font6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1.fntdata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4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7.fntdata"/><Relationship Id="rId75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2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5.fntdata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3" name="Google Shape;93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4" name="Google Shape;94;p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0" name="Google Shape;100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1" name="Google Shape;101;p2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3" name="Google Shape;213;p6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6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553514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0" name="Google Shape;220;p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7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283758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70" name="Google Shape;470;p5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71" name="Google Shape;471;p5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641947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34" name="Google Shape;434;p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35" name="Google Shape;435;p4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41" name="Google Shape;441;p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2" name="Google Shape;442;p4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3" name="Google Shape;213;p6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6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921261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0" name="Google Shape;220;p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7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082132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1" name="Google Shape;151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2" name="Google Shape;152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8" name="Google Shape;15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9" name="Google Shape;159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6" name="Google Shape;166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2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005716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0" name="Google Shape;180;p7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7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2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570966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7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0" name="Google Shape;190;p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193626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7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0" name="Google Shape;190;p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199672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4" name="Google Shape;204;p7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7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16</a:t>
            </a:fld>
            <a:endParaRPr sz="12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056238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7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7" name="Google Shape;197;p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674736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8" name="Google Shape;228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9" name="Google Shape;229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18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5" name="Google Shape;235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6" name="Google Shape;236;p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19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3" name="Google Shape;213;p6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6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0" name="Google Shape;220;p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7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21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3" name="Google Shape;213;p6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6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22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98456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0" name="Google Shape;220;p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7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23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927329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7" name="Google Shape;257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8" name="Google Shape;258;p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5" name="Google Shape;265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6" name="Google Shape;266;p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7" name="Google Shape;277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13" name="Google Shape;313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3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165390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20" name="Google Shape;320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1" name="Google Shape;321;p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3654055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3" name="Google Shape;213;p6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6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29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1107604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0" name="Google Shape;220;p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7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30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1916929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13" name="Google Shape;313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3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0961576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20" name="Google Shape;320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1" name="Google Shape;321;p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4059541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3" name="Google Shape;213;p6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6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33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7508016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0" name="Google Shape;220;p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7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34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6297917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42" name="Google Shape;342;p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343" name="Google Shape;343;p4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35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49" name="Google Shape;349;p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0" name="Google Shape;350;p5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36</a:t>
            </a:fld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8" name="Google Shape;168;p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3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37</a:t>
            </a:fld>
            <a:endParaRPr sz="12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5661356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0" name="Google Shape;180;p7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7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38</a:t>
            </a:fld>
            <a:endParaRPr sz="12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5709660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7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0" name="Google Shape;190;p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1996722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4" name="Google Shape;204;p7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7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40</a:t>
            </a:fld>
            <a:endParaRPr sz="12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0562381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7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7" name="Google Shape;197;p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6747364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2" name="Google Shape;212;p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42</a:t>
            </a:fld>
            <a:endParaRPr sz="12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7643709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0" name="Google Shape;180;p7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7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43</a:t>
            </a:fld>
            <a:endParaRPr sz="12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2611493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04" name="Google Shape;404;p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Google Shape;405;p4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44</a:t>
            </a:fld>
            <a:endParaRPr sz="12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11" name="Google Shape;411;p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2" name="Google Shape;412;p4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45</a:t>
            </a:fld>
            <a:endParaRPr sz="12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9" name="Google Shape;299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0" name="Google Shape;300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46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1608614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06" name="Google Shape;306;p7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7" name="Google Shape;307;p7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47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3684597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2" name="Google Shape;242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3" name="Google Shape;243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48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8236688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9" name="Google Shape;249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0" name="Google Shape;250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49</a:t>
            </a:fld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49" name="Google Shape;449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0" name="Google Shape;450;p3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50</a:t>
            </a:fld>
            <a:endParaRPr sz="12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6617389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56" name="Google Shape;456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7" name="Google Shape;457;p3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51</a:t>
            </a:fld>
            <a:endParaRPr sz="12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5252677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64" name="Google Shape;464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77" name="Google Shape;477;p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78" name="Google Shape;478;p5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53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21653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5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4" name="Google Shape;24;p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5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5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5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5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5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5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5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5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5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6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6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6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6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6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6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6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6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6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6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6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6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6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6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6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6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6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6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6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6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6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5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7" Type="http://schemas.openxmlformats.org/officeDocument/2006/relationships/image" Target="../media/image25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FBFBF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7"/>
          <p:cNvSpPr txBox="1">
            <a:spLocks noGrp="1"/>
          </p:cNvSpPr>
          <p:nvPr>
            <p:ph type="title"/>
          </p:nvPr>
        </p:nvSpPr>
        <p:spPr>
          <a:xfrm>
            <a:off x="135401" y="-302964"/>
            <a:ext cx="11887199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ndara"/>
              <a:buNone/>
            </a:pPr>
            <a:br>
              <a:rPr lang="en-US" sz="4200" b="1" dirty="0">
                <a:latin typeface="Candara"/>
                <a:ea typeface="Candara"/>
                <a:cs typeface="Candara"/>
                <a:sym typeface="Candara"/>
              </a:rPr>
            </a:br>
            <a:r>
              <a:rPr lang="en-US" b="1" dirty="0">
                <a:solidFill>
                  <a:srgbClr val="002060"/>
                </a:solidFill>
                <a:latin typeface="Candara"/>
                <a:ea typeface="Candara"/>
                <a:cs typeface="Candara"/>
                <a:sym typeface="Candara"/>
              </a:rPr>
              <a:t>QUESTION # 1</a:t>
            </a:r>
            <a:br>
              <a:rPr lang="en-US" b="1" dirty="0">
                <a:solidFill>
                  <a:srgbClr val="002060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b="1" dirty="0">
                <a:solidFill>
                  <a:srgbClr val="002060"/>
                </a:solidFill>
                <a:latin typeface="Candara"/>
                <a:ea typeface="Candara"/>
                <a:cs typeface="Candara"/>
                <a:sym typeface="Candara"/>
              </a:rPr>
              <a:t>AMERICAN HISTORY</a:t>
            </a:r>
            <a:endParaRPr b="1" dirty="0">
              <a:solidFill>
                <a:srgbClr val="00206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97" name="Google Shape;97;p27"/>
          <p:cNvSpPr txBox="1">
            <a:spLocks noGrp="1"/>
          </p:cNvSpPr>
          <p:nvPr>
            <p:ph type="body" idx="1"/>
          </p:nvPr>
        </p:nvSpPr>
        <p:spPr>
          <a:xfrm>
            <a:off x="304801" y="1373475"/>
            <a:ext cx="11887199" cy="4523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buSzPts val="8000"/>
              <a:buNone/>
            </a:pPr>
            <a:r>
              <a:rPr lang="en-US" sz="7200" b="1" dirty="0">
                <a:solidFill>
                  <a:srgbClr val="C00000"/>
                </a:solidFill>
                <a:latin typeface="Candara"/>
                <a:sym typeface="Candara"/>
              </a:rPr>
              <a:t>ON JUNE 25, 1876, WHICH LIEUTENANT COLONEL OF THE U.S. ARMY WAS KILLED DURING THE BATTLE OF LITTLE BIGHORN?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FBFBF"/>
        </a:solid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8"/>
          <p:cNvSpPr/>
          <p:nvPr/>
        </p:nvSpPr>
        <p:spPr>
          <a:xfrm>
            <a:off x="4602643" y="19856"/>
            <a:ext cx="2986715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rgbClr val="002060"/>
                </a:solidFill>
                <a:latin typeface="Candara"/>
                <a:ea typeface="Candara"/>
                <a:cs typeface="Candara"/>
                <a:sym typeface="Candara"/>
              </a:rPr>
              <a:t>ANSWER # 1</a:t>
            </a:r>
            <a:endParaRPr sz="14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28"/>
          <p:cNvSpPr/>
          <p:nvPr/>
        </p:nvSpPr>
        <p:spPr>
          <a:xfrm>
            <a:off x="215492" y="526574"/>
            <a:ext cx="11761016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800"/>
              <a:buFont typeface="Arial"/>
              <a:buNone/>
            </a:pPr>
            <a:r>
              <a:rPr lang="en-US" sz="5400" b="1" dirty="0">
                <a:solidFill>
                  <a:srgbClr val="C00000"/>
                </a:solidFill>
                <a:latin typeface="Candara"/>
                <a:ea typeface="Candara"/>
                <a:cs typeface="Candara"/>
                <a:sym typeface="Candara"/>
              </a:rPr>
              <a:t>GEORGE ARMSTRONG CUSTER</a:t>
            </a:r>
            <a:endParaRPr sz="5400" b="1" u="none" strike="noStrike" cap="none" dirty="0">
              <a:solidFill>
                <a:srgbClr val="C0000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pic>
        <p:nvPicPr>
          <p:cNvPr id="6" name="Google Shape;105;p28"/>
          <p:cNvPicPr preferRelativeResize="0"/>
          <p:nvPr/>
        </p:nvPicPr>
        <p:blipFill>
          <a:blip r:embed="rId3"/>
          <a:srcRect/>
          <a:stretch/>
        </p:blipFill>
        <p:spPr>
          <a:xfrm>
            <a:off x="3614685" y="1481979"/>
            <a:ext cx="4962630" cy="5196727"/>
          </a:xfrm>
          <a:prstGeom prst="rect">
            <a:avLst/>
          </a:prstGeom>
          <a:noFill/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sh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69"/>
          <p:cNvSpPr txBox="1">
            <a:spLocks noGrp="1"/>
          </p:cNvSpPr>
          <p:nvPr>
            <p:ph type="title"/>
          </p:nvPr>
        </p:nvSpPr>
        <p:spPr>
          <a:xfrm>
            <a:off x="408432" y="652993"/>
            <a:ext cx="11375136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rmAutofit fontScale="90000"/>
          </a:bodyPr>
          <a:lstStyle/>
          <a:p>
            <a:pPr algn="ctr">
              <a:lnSpc>
                <a:spcPct val="90000"/>
              </a:lnSpc>
              <a:buClr>
                <a:schemeClr val="dk1"/>
              </a:buClr>
              <a:buSzPct val="100000"/>
            </a:pPr>
            <a:br>
              <a:rPr lang="en-US" sz="2100" b="1" dirty="0">
                <a:latin typeface="Candara"/>
                <a:ea typeface="Candara"/>
                <a:cs typeface="Candara"/>
                <a:sym typeface="Candara"/>
              </a:rPr>
            </a:br>
            <a: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QUESTION # 2</a:t>
            </a:r>
            <a:b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TELEVISION</a:t>
            </a:r>
            <a:b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sz="4000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3 - PART</a:t>
            </a:r>
            <a:b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sz="2400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endParaRPr sz="2400" b="1" dirty="0">
              <a:solidFill>
                <a:srgbClr val="FF000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217" name="Google Shape;217;p69"/>
          <p:cNvSpPr txBox="1"/>
          <p:nvPr/>
        </p:nvSpPr>
        <p:spPr>
          <a:xfrm>
            <a:off x="738197" y="1395943"/>
            <a:ext cx="10715606" cy="5609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lvl="0" algn="ctr">
              <a:buSzPts val="5400"/>
            </a:pPr>
            <a:r>
              <a:rPr lang="en-US" sz="7200" b="1" dirty="0">
                <a:solidFill>
                  <a:srgbClr val="FFC000"/>
                </a:solidFill>
                <a:latin typeface="Candara" panose="020E0502030303020204" pitchFamily="34" charset="0"/>
                <a:ea typeface="Candara"/>
                <a:cs typeface="Candara"/>
                <a:sym typeface="Candara"/>
              </a:rPr>
              <a:t>NOT INCLUDING GAME SHOWS, WHICH THREE T.V. SHOWS HAS MICHAEL J. FOX APPEARED IN AT LEAST 26 EPISODES? </a:t>
            </a:r>
          </a:p>
        </p:txBody>
      </p:sp>
    </p:spTree>
    <p:extLst>
      <p:ext uri="{BB962C8B-B14F-4D97-AF65-F5344CB8AC3E}">
        <p14:creationId xmlns:p14="http://schemas.microsoft.com/office/powerpoint/2010/main" val="1079122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70"/>
          <p:cNvSpPr txBox="1">
            <a:spLocks noGrp="1"/>
          </p:cNvSpPr>
          <p:nvPr>
            <p:ph type="title"/>
          </p:nvPr>
        </p:nvSpPr>
        <p:spPr>
          <a:xfrm>
            <a:off x="2583473" y="160499"/>
            <a:ext cx="7007468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rgbClr val="FF0000"/>
              </a:buClr>
              <a:buSzPts val="3200"/>
            </a:pPr>
            <a:r>
              <a:rPr lang="en-US" sz="4000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ANSWER # 2</a:t>
            </a:r>
            <a:endParaRPr sz="4000" dirty="0">
              <a:solidFill>
                <a:srgbClr val="FF0000"/>
              </a:solidFill>
            </a:endParaRPr>
          </a:p>
        </p:txBody>
      </p:sp>
      <p:sp>
        <p:nvSpPr>
          <p:cNvPr id="9" name="Google Shape;224;p70"/>
          <p:cNvSpPr txBox="1"/>
          <p:nvPr/>
        </p:nvSpPr>
        <p:spPr>
          <a:xfrm>
            <a:off x="-8793" y="1015055"/>
            <a:ext cx="12191999" cy="5378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lvl="0">
              <a:buSzPts val="5400"/>
            </a:pPr>
            <a:r>
              <a:rPr lang="en-US" sz="11500" b="1" i="1" dirty="0">
                <a:solidFill>
                  <a:srgbClr val="FFC000"/>
                </a:solidFill>
                <a:latin typeface="Candara" panose="020E0502030303020204" pitchFamily="34" charset="0"/>
                <a:ea typeface="Candara"/>
                <a:cs typeface="Candara"/>
                <a:sym typeface="Candara"/>
              </a:rPr>
              <a:t>· FAMILY TIES</a:t>
            </a:r>
          </a:p>
          <a:p>
            <a:pPr lvl="0">
              <a:buSzPts val="5400"/>
            </a:pPr>
            <a:r>
              <a:rPr lang="en-US" sz="11500" b="1" i="1" dirty="0">
                <a:solidFill>
                  <a:schemeClr val="bg1">
                    <a:lumMod val="65000"/>
                  </a:schemeClr>
                </a:solidFill>
                <a:latin typeface="Candara" panose="020E0502030303020204" pitchFamily="34" charset="0"/>
                <a:ea typeface="Candara"/>
                <a:cs typeface="Candara"/>
                <a:sym typeface="Candara"/>
              </a:rPr>
              <a:t>· SPIN CITY</a:t>
            </a:r>
          </a:p>
          <a:p>
            <a:pPr lvl="0">
              <a:buSzPts val="5400"/>
            </a:pPr>
            <a:r>
              <a:rPr lang="en-US" sz="11500" b="1" i="1" dirty="0">
                <a:solidFill>
                  <a:srgbClr val="FFC000"/>
                </a:solidFill>
                <a:latin typeface="Candara" panose="020E0502030303020204" pitchFamily="34" charset="0"/>
                <a:ea typeface="Candara"/>
                <a:cs typeface="Candara"/>
                <a:sym typeface="Candara"/>
              </a:rPr>
              <a:t>· THE GOOD WIFE</a:t>
            </a:r>
            <a:r>
              <a:rPr lang="en-US" sz="11500" b="1" i="1" dirty="0">
                <a:solidFill>
                  <a:schemeClr val="bg1">
                    <a:lumMod val="65000"/>
                  </a:schemeClr>
                </a:solidFill>
                <a:latin typeface="Candara" panose="020E0502030303020204" pitchFamily="34" charset="0"/>
                <a:ea typeface="Candara"/>
                <a:cs typeface="Candara"/>
                <a:sym typeface="Candara"/>
              </a:rPr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C44087-69C1-400E-87F0-9F2D8242BC6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040483" y="464580"/>
            <a:ext cx="2787978" cy="4181967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873412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52"/>
          <p:cNvSpPr txBox="1">
            <a:spLocks noGrp="1"/>
          </p:cNvSpPr>
          <p:nvPr>
            <p:ph type="title"/>
          </p:nvPr>
        </p:nvSpPr>
        <p:spPr>
          <a:xfrm>
            <a:off x="198408" y="152400"/>
            <a:ext cx="11895826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br>
              <a:rPr lang="en-US" sz="4000" b="1" dirty="0">
                <a:latin typeface="Calibri"/>
                <a:ea typeface="Calibri"/>
                <a:cs typeface="Calibri"/>
                <a:sym typeface="Calibri"/>
              </a:rPr>
            </a:br>
            <a:r>
              <a:rPr lang="en-US" sz="4000" b="1" dirty="0">
                <a:solidFill>
                  <a:srgbClr val="FF0000"/>
                </a:solidFill>
                <a:latin typeface="Candara" panose="020E0502030303020204" pitchFamily="34" charset="0"/>
                <a:sym typeface="Calibri"/>
              </a:rPr>
              <a:t>TIE BREAKER QUESTION</a:t>
            </a:r>
            <a:br>
              <a:rPr lang="en-US" sz="4000" b="1" dirty="0">
                <a:latin typeface="Calibri"/>
                <a:ea typeface="Calibri"/>
                <a:cs typeface="Calibri"/>
                <a:sym typeface="Calibri"/>
              </a:rPr>
            </a:br>
            <a:endParaRPr sz="4000" b="1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4" name="Google Shape;474;p52"/>
          <p:cNvSpPr txBox="1">
            <a:spLocks noGrp="1"/>
          </p:cNvSpPr>
          <p:nvPr>
            <p:ph type="body" idx="1"/>
          </p:nvPr>
        </p:nvSpPr>
        <p:spPr>
          <a:xfrm>
            <a:off x="48883" y="911909"/>
            <a:ext cx="12094234" cy="399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buClr>
                <a:srgbClr val="D8D8D8"/>
              </a:buClr>
              <a:buSzPts val="8000"/>
              <a:buNone/>
            </a:pPr>
            <a:r>
              <a:rPr lang="en-US" sz="8000" b="1" dirty="0">
                <a:solidFill>
                  <a:srgbClr val="F8F8F8"/>
                </a:solidFill>
                <a:latin typeface="Candara"/>
                <a:ea typeface="Candara"/>
                <a:cs typeface="Candara"/>
                <a:sym typeface="Candara"/>
              </a:rPr>
              <a:t>LOCATED ON THE BORDER BETWEEN ZAMBIA AND ZIMBABWE, IN FEET, WHAT IS THE MAXIMUM DEPTH OF LAKE KARIBA?</a:t>
            </a:r>
          </a:p>
        </p:txBody>
      </p:sp>
    </p:spTree>
    <p:extLst>
      <p:ext uri="{BB962C8B-B14F-4D97-AF65-F5344CB8AC3E}">
        <p14:creationId xmlns:p14="http://schemas.microsoft.com/office/powerpoint/2010/main" val="342906279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CD9B"/>
        </a:solidFill>
        <a:effectLst/>
      </p:bgPr>
    </p:bg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47"/>
          <p:cNvSpPr txBox="1">
            <a:spLocks noGrp="1"/>
          </p:cNvSpPr>
          <p:nvPr>
            <p:ph type="title"/>
          </p:nvPr>
        </p:nvSpPr>
        <p:spPr>
          <a:xfrm>
            <a:off x="0" y="-60385"/>
            <a:ext cx="12192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83071"/>
              <a:buFont typeface="Candara"/>
              <a:buNone/>
            </a:pPr>
            <a:br>
              <a:rPr lang="en-US" b="1" dirty="0">
                <a:latin typeface="Candara"/>
                <a:ea typeface="Candara"/>
                <a:cs typeface="Candara"/>
                <a:sym typeface="Candara"/>
              </a:rPr>
            </a:br>
            <a:r>
              <a:rPr lang="en-US" b="1" dirty="0">
                <a:latin typeface="Candara"/>
                <a:ea typeface="Candara"/>
                <a:cs typeface="Candara"/>
                <a:sym typeface="Candara"/>
              </a:rPr>
              <a:t>QUESTION # 3</a:t>
            </a:r>
            <a:br>
              <a:rPr lang="en-US" b="1" dirty="0">
                <a:latin typeface="Candara"/>
                <a:ea typeface="Candara"/>
                <a:cs typeface="Candara"/>
                <a:sym typeface="Candara"/>
              </a:rPr>
            </a:br>
            <a:r>
              <a:rPr lang="en-US" b="1" dirty="0">
                <a:latin typeface="Candara"/>
                <a:ea typeface="Candara"/>
                <a:cs typeface="Candara"/>
                <a:sym typeface="Candara"/>
              </a:rPr>
              <a:t>THE BODY HUMAN</a:t>
            </a:r>
            <a:br>
              <a:rPr lang="en-US" sz="4000" b="1" dirty="0">
                <a:latin typeface="Candara"/>
                <a:ea typeface="Candara"/>
                <a:cs typeface="Candara"/>
                <a:sym typeface="Candara"/>
              </a:rPr>
            </a:br>
            <a:endParaRPr sz="4200" b="1" dirty="0"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438" name="Google Shape;438;p47"/>
          <p:cNvSpPr txBox="1">
            <a:spLocks noGrp="1"/>
          </p:cNvSpPr>
          <p:nvPr>
            <p:ph type="body" idx="1"/>
          </p:nvPr>
        </p:nvSpPr>
        <p:spPr>
          <a:xfrm>
            <a:off x="349624" y="1179610"/>
            <a:ext cx="11492753" cy="1039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 algn="ctr">
              <a:spcBef>
                <a:spcPts val="0"/>
              </a:spcBef>
              <a:buClr>
                <a:srgbClr val="C00000"/>
              </a:buClr>
              <a:buSzPts val="7000"/>
              <a:buNone/>
            </a:pPr>
            <a:r>
              <a:rPr lang="en-US" sz="7200" b="1" dirty="0">
                <a:solidFill>
                  <a:srgbClr val="C00000"/>
                </a:solidFill>
                <a:latin typeface="Candara"/>
                <a:sym typeface="Candara"/>
              </a:rPr>
              <a:t>OFTEN FOUND DURING A PITCHING DUEL, WHAT ELECTROLYTE IS THE MOST ABUNDANT CATION FOUND IN INTRACELLULAR FLUID?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omb/>
      </p:transition>
    </mc:Choice>
    <mc:Fallback xmlns="">
      <p:transition spd="slow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CD9B"/>
        </a:solidFill>
        <a:effectLst/>
      </p:bgPr>
    </p:bg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48"/>
          <p:cNvSpPr txBox="1">
            <a:spLocks noGrp="1"/>
          </p:cNvSpPr>
          <p:nvPr>
            <p:ph type="title"/>
          </p:nvPr>
        </p:nvSpPr>
        <p:spPr>
          <a:xfrm>
            <a:off x="4551426" y="0"/>
            <a:ext cx="3089149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ndara"/>
              <a:buNone/>
            </a:pPr>
            <a:r>
              <a:rPr lang="en-US" sz="4000" b="1" dirty="0">
                <a:latin typeface="Candara"/>
                <a:ea typeface="Candara"/>
                <a:cs typeface="Candara"/>
                <a:sym typeface="Candara"/>
              </a:rPr>
              <a:t>ANSWER # 3</a:t>
            </a:r>
            <a:endParaRPr dirty="0"/>
          </a:p>
        </p:txBody>
      </p:sp>
      <p:sp>
        <p:nvSpPr>
          <p:cNvPr id="445" name="Google Shape;445;p48"/>
          <p:cNvSpPr txBox="1"/>
          <p:nvPr/>
        </p:nvSpPr>
        <p:spPr>
          <a:xfrm>
            <a:off x="0" y="595644"/>
            <a:ext cx="12192000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8000" b="1" dirty="0">
                <a:solidFill>
                  <a:srgbClr val="C00000"/>
                </a:solidFill>
                <a:latin typeface="Candara"/>
                <a:sym typeface="Candara"/>
              </a:rPr>
              <a:t>POTASSIUM (K)</a:t>
            </a:r>
            <a:endParaRPr sz="2000" b="0" u="none" strike="noStrike" cap="none" dirty="0">
              <a:solidFill>
                <a:srgbClr val="002060"/>
              </a:solidFill>
              <a:sym typeface="Arial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765919" y="2100195"/>
            <a:ext cx="8463186" cy="4231593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69"/>
          <p:cNvSpPr txBox="1">
            <a:spLocks noGrp="1"/>
          </p:cNvSpPr>
          <p:nvPr>
            <p:ph type="title"/>
          </p:nvPr>
        </p:nvSpPr>
        <p:spPr>
          <a:xfrm>
            <a:off x="8313" y="806061"/>
            <a:ext cx="12183687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ndara"/>
              <a:buNone/>
            </a:pPr>
            <a:br>
              <a:rPr lang="en-US" sz="2800" b="1" dirty="0">
                <a:latin typeface="Candara"/>
                <a:ea typeface="Candara"/>
                <a:cs typeface="Candara"/>
                <a:sym typeface="Candara"/>
              </a:rPr>
            </a:br>
            <a: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QUESTION # 4</a:t>
            </a:r>
            <a:b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THE WOMEN’S NATIONAL BASKETBALL ASSOCIATION</a:t>
            </a:r>
            <a:b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4 </a:t>
            </a:r>
            <a:r>
              <a:rPr lang="en-US" sz="4000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- PART</a:t>
            </a:r>
            <a:br>
              <a:rPr lang="en-US" sz="2700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sz="3200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endParaRPr sz="3200" b="1" dirty="0">
              <a:solidFill>
                <a:srgbClr val="FF000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217" name="Google Shape;217;p69"/>
          <p:cNvSpPr txBox="1"/>
          <p:nvPr/>
        </p:nvSpPr>
        <p:spPr>
          <a:xfrm>
            <a:off x="0" y="1796661"/>
            <a:ext cx="12183686" cy="4154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SzPts val="5400"/>
            </a:pPr>
            <a:r>
              <a:rPr lang="en-US" sz="6600" b="1" dirty="0">
                <a:solidFill>
                  <a:srgbClr val="FFC000"/>
                </a:solidFill>
                <a:latin typeface="Candara" panose="020E0502030303020204" pitchFamily="34" charset="0"/>
                <a:ea typeface="Candara"/>
                <a:cs typeface="Candara"/>
                <a:sym typeface="Candara"/>
              </a:rPr>
              <a:t>PRIOR TO THIS SEASON, WHICH FOUR LADIES HAVE BEEN NAMED ROOKIE OF THE YEAR FOR THE WNBA SINCE 2022?</a:t>
            </a:r>
            <a:endParaRPr lang="en-US" sz="6600" b="1" i="1" dirty="0">
              <a:solidFill>
                <a:srgbClr val="FFC000"/>
              </a:solidFill>
              <a:latin typeface="Candara" panose="020E0502030303020204" pitchFamily="34" charset="0"/>
              <a:ea typeface="Candara"/>
              <a:cs typeface="Candara"/>
              <a:sym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1321441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70"/>
          <p:cNvSpPr txBox="1">
            <a:spLocks noGrp="1"/>
          </p:cNvSpPr>
          <p:nvPr>
            <p:ph type="title"/>
          </p:nvPr>
        </p:nvSpPr>
        <p:spPr>
          <a:xfrm>
            <a:off x="4838700" y="-177800"/>
            <a:ext cx="25146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Candara"/>
              <a:buNone/>
            </a:pPr>
            <a:r>
              <a:rPr lang="en-US" sz="3200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ANSWER # 4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2" y="426294"/>
            <a:ext cx="12191998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bg1">
                  <a:lumMod val="75000"/>
                </a:schemeClr>
              </a:buClr>
            </a:pPr>
            <a:r>
              <a:rPr lang="en-US" sz="10400" b="1" dirty="0">
                <a:solidFill>
                  <a:schemeClr val="bg1">
                    <a:lumMod val="65000"/>
                  </a:schemeClr>
                </a:solidFill>
                <a:latin typeface="Candara" panose="020E0502030303020204" pitchFamily="34" charset="0"/>
              </a:rPr>
              <a:t>• RHYNE HOWARD</a:t>
            </a:r>
            <a:endParaRPr lang="en-US" sz="10400" b="1" dirty="0">
              <a:solidFill>
                <a:srgbClr val="FFC000"/>
              </a:solidFill>
              <a:latin typeface="Candara" panose="020E0502030303020204" pitchFamily="34" charset="0"/>
            </a:endParaRPr>
          </a:p>
          <a:p>
            <a:pPr algn="ctr">
              <a:buClr>
                <a:schemeClr val="bg1">
                  <a:lumMod val="75000"/>
                </a:schemeClr>
              </a:buClr>
            </a:pPr>
            <a:r>
              <a:rPr lang="en-US" sz="10400" b="1" dirty="0">
                <a:solidFill>
                  <a:srgbClr val="FFC000"/>
                </a:solidFill>
                <a:latin typeface="Candara" panose="020E0502030303020204" pitchFamily="34" charset="0"/>
              </a:rPr>
              <a:t>• ALIYAH BOSTON</a:t>
            </a:r>
          </a:p>
          <a:p>
            <a:pPr algn="ctr">
              <a:buClr>
                <a:schemeClr val="bg1">
                  <a:lumMod val="75000"/>
                </a:schemeClr>
              </a:buClr>
            </a:pPr>
            <a:r>
              <a:rPr lang="en-US" sz="10400" b="1" dirty="0">
                <a:solidFill>
                  <a:schemeClr val="bg1">
                    <a:lumMod val="65000"/>
                  </a:schemeClr>
                </a:solidFill>
                <a:latin typeface="Candara" panose="020E0502030303020204" pitchFamily="34" charset="0"/>
              </a:rPr>
              <a:t>•</a:t>
            </a:r>
            <a:r>
              <a:rPr lang="en-US" sz="10400" b="1" dirty="0">
                <a:solidFill>
                  <a:srgbClr val="FFC000"/>
                </a:solidFill>
                <a:latin typeface="Candara" panose="020E0502030303020204" pitchFamily="34" charset="0"/>
              </a:rPr>
              <a:t>  </a:t>
            </a:r>
            <a:r>
              <a:rPr lang="en-US" sz="10400" b="1" dirty="0">
                <a:solidFill>
                  <a:schemeClr val="bg1">
                    <a:lumMod val="65000"/>
                  </a:schemeClr>
                </a:solidFill>
                <a:latin typeface="Candara" panose="020E0502030303020204" pitchFamily="34" charset="0"/>
              </a:rPr>
              <a:t>CAITLIN CLARK</a:t>
            </a:r>
          </a:p>
          <a:p>
            <a:pPr algn="ctr">
              <a:buClr>
                <a:schemeClr val="bg1">
                  <a:lumMod val="75000"/>
                </a:schemeClr>
              </a:buClr>
            </a:pPr>
            <a:r>
              <a:rPr lang="en-US" sz="10400" b="1" dirty="0">
                <a:solidFill>
                  <a:srgbClr val="FFC000"/>
                </a:solidFill>
                <a:latin typeface="Candara" panose="020E0502030303020204" pitchFamily="34" charset="0"/>
              </a:rPr>
              <a:t>• PAIGE BUECKERS</a:t>
            </a:r>
          </a:p>
        </p:txBody>
      </p:sp>
    </p:spTree>
    <p:extLst>
      <p:ext uri="{BB962C8B-B14F-4D97-AF65-F5344CB8AC3E}">
        <p14:creationId xmlns:p14="http://schemas.microsoft.com/office/powerpoint/2010/main" val="3773263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CD9B"/>
        </a:solid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0"/>
          <p:cNvSpPr txBox="1">
            <a:spLocks noGrp="1"/>
          </p:cNvSpPr>
          <p:nvPr>
            <p:ph type="title"/>
          </p:nvPr>
        </p:nvSpPr>
        <p:spPr>
          <a:xfrm>
            <a:off x="-1" y="-143143"/>
            <a:ext cx="121920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ndara"/>
              <a:buNone/>
            </a:pPr>
            <a:br>
              <a:rPr lang="en-US" sz="4000" b="1" dirty="0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sz="4000" b="1" dirty="0">
                <a:solidFill>
                  <a:srgbClr val="0070C0"/>
                </a:solidFill>
                <a:latin typeface="Candara"/>
                <a:ea typeface="Candara"/>
                <a:cs typeface="Candara"/>
                <a:sym typeface="Candara"/>
              </a:rPr>
              <a:t>QUESTION # 5</a:t>
            </a:r>
            <a:br>
              <a:rPr lang="en-US" sz="4000" b="1" dirty="0">
                <a:solidFill>
                  <a:srgbClr val="0070C0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sz="4000" b="1" dirty="0">
                <a:solidFill>
                  <a:srgbClr val="0070C0"/>
                </a:solidFill>
                <a:latin typeface="Candara"/>
                <a:ea typeface="Candara"/>
                <a:cs typeface="Candara"/>
                <a:sym typeface="Candara"/>
              </a:rPr>
              <a:t>SCIENCE</a:t>
            </a:r>
            <a:endParaRPr sz="4000" b="1" dirty="0">
              <a:solidFill>
                <a:srgbClr val="833C0B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55" name="Google Shape;155;p10"/>
          <p:cNvSpPr txBox="1">
            <a:spLocks noGrp="1"/>
          </p:cNvSpPr>
          <p:nvPr>
            <p:ph type="body" idx="1"/>
          </p:nvPr>
        </p:nvSpPr>
        <p:spPr>
          <a:xfrm>
            <a:off x="740460" y="996741"/>
            <a:ext cx="10711081" cy="576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buSzPts val="8000"/>
              <a:buNone/>
            </a:pPr>
            <a:r>
              <a:rPr lang="en-US" sz="6000" b="1" dirty="0">
                <a:solidFill>
                  <a:schemeClr val="tx1"/>
                </a:solidFill>
                <a:latin typeface="Candara"/>
                <a:sym typeface="Candara"/>
              </a:rPr>
              <a:t>THE BYPRODUCT LEFTOVER AFTER SEPARATING METAL FROM RAW ORE, WHICH FOUR-LETTER WORD IS SOMETIMES USED FOR SOIL STABILIZATION </a:t>
            </a:r>
            <a:r>
              <a:rPr lang="en-US" sz="6000" b="1">
                <a:solidFill>
                  <a:schemeClr val="tx1"/>
                </a:solidFill>
                <a:latin typeface="Candara"/>
                <a:sym typeface="Candara"/>
              </a:rPr>
              <a:t>AND RAILROAD </a:t>
            </a:r>
            <a:r>
              <a:rPr lang="en-US" sz="6000" b="1" dirty="0">
                <a:solidFill>
                  <a:schemeClr val="tx1"/>
                </a:solidFill>
                <a:latin typeface="Candara"/>
                <a:sym typeface="Candara"/>
              </a:rPr>
              <a:t>CONSTRUCTION?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warp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CD9B"/>
        </a:solid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1"/>
          <p:cNvSpPr txBox="1">
            <a:spLocks noGrp="1"/>
          </p:cNvSpPr>
          <p:nvPr>
            <p:ph type="title"/>
          </p:nvPr>
        </p:nvSpPr>
        <p:spPr>
          <a:xfrm>
            <a:off x="1981200" y="-77583"/>
            <a:ext cx="8229600" cy="836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000"/>
              <a:buFont typeface="Candara"/>
              <a:buNone/>
            </a:pPr>
            <a:r>
              <a:rPr lang="en-US" sz="4000" b="1" dirty="0">
                <a:solidFill>
                  <a:srgbClr val="0070C0"/>
                </a:solidFill>
                <a:latin typeface="Candara"/>
                <a:ea typeface="Candara"/>
                <a:cs typeface="Candara"/>
                <a:sym typeface="Candara"/>
              </a:rPr>
              <a:t>ANSWER # 5</a:t>
            </a:r>
            <a:endParaRPr dirty="0"/>
          </a:p>
        </p:txBody>
      </p:sp>
      <p:sp>
        <p:nvSpPr>
          <p:cNvPr id="162" name="Google Shape;162;p11"/>
          <p:cNvSpPr txBox="1"/>
          <p:nvPr/>
        </p:nvSpPr>
        <p:spPr>
          <a:xfrm>
            <a:off x="0" y="479402"/>
            <a:ext cx="12192000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en-US" sz="5400" b="1" dirty="0">
                <a:latin typeface="Candara"/>
                <a:ea typeface="Candara"/>
                <a:cs typeface="Candara"/>
                <a:sym typeface="Candara"/>
              </a:rPr>
              <a:t>SLAG</a:t>
            </a:r>
            <a:endParaRPr sz="2400" b="1" u="none" strike="noStrike" cap="none" dirty="0">
              <a:solidFill>
                <a:srgbClr val="00000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256694-A826-4793-A756-2089E156B7D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582621" y="1402691"/>
            <a:ext cx="7026759" cy="5270070"/>
          </a:xfrm>
          <a:prstGeom prst="rect">
            <a:avLst/>
          </a:prstGeom>
          <a:ln>
            <a:solidFill>
              <a:srgbClr val="0070C0"/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2"/>
          <p:cNvSpPr txBox="1">
            <a:spLocks noGrp="1"/>
          </p:cNvSpPr>
          <p:nvPr>
            <p:ph type="ctrTitle"/>
          </p:nvPr>
        </p:nvSpPr>
        <p:spPr>
          <a:xfrm>
            <a:off x="1981200" y="15816"/>
            <a:ext cx="82296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7200"/>
              <a:buFont typeface="Candara"/>
              <a:buNone/>
            </a:pPr>
            <a:r>
              <a:rPr lang="en-US" sz="7200" b="1">
                <a:solidFill>
                  <a:srgbClr val="0070C0"/>
                </a:solidFill>
                <a:latin typeface="Candara"/>
                <a:ea typeface="Candara"/>
                <a:cs typeface="Candara"/>
                <a:sym typeface="Candara"/>
              </a:rPr>
              <a:t>QUESTION # 6</a:t>
            </a:r>
            <a:endParaRPr/>
          </a:p>
        </p:txBody>
      </p:sp>
      <p:sp>
        <p:nvSpPr>
          <p:cNvPr id="170" name="Google Shape;170;p12"/>
          <p:cNvSpPr txBox="1">
            <a:spLocks noGrp="1"/>
          </p:cNvSpPr>
          <p:nvPr>
            <p:ph type="subTitle" idx="1"/>
          </p:nvPr>
        </p:nvSpPr>
        <p:spPr>
          <a:xfrm>
            <a:off x="207278" y="2781727"/>
            <a:ext cx="11777444" cy="11046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6600"/>
              <a:buNone/>
            </a:pPr>
            <a:r>
              <a:rPr lang="en-US" sz="6000" b="1" dirty="0">
                <a:solidFill>
                  <a:srgbClr val="0070C0"/>
                </a:solidFill>
                <a:latin typeface="Candara"/>
                <a:ea typeface="Candara"/>
                <a:cs typeface="Candara"/>
                <a:sym typeface="Candara"/>
              </a:rPr>
              <a:t>NAME THE U.S. STATE CAPITAL</a:t>
            </a:r>
            <a:endParaRPr sz="4000" b="1" u="sng" dirty="0">
              <a:solidFill>
                <a:srgbClr val="0070C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pic>
        <p:nvPicPr>
          <p:cNvPr id="171" name="Google Shape;171;p12"/>
          <p:cNvPicPr preferRelativeResize="0"/>
          <p:nvPr/>
        </p:nvPicPr>
        <p:blipFill>
          <a:blip r:embed="rId3"/>
          <a:srcRect/>
          <a:stretch/>
        </p:blipFill>
        <p:spPr>
          <a:xfrm>
            <a:off x="1775681" y="836809"/>
            <a:ext cx="8640639" cy="518438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173" name="Google Shape;173;p12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412345" y="826157"/>
            <a:ext cx="9367310" cy="520568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174" name="Google Shape;174;p12"/>
          <p:cNvPicPr preferRelativeResize="0"/>
          <p:nvPr/>
        </p:nvPicPr>
        <p:blipFill>
          <a:blip r:embed="rId5"/>
          <a:srcRect/>
          <a:stretch/>
        </p:blipFill>
        <p:spPr>
          <a:xfrm>
            <a:off x="1319283" y="500759"/>
            <a:ext cx="9553435" cy="585648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11" name="Google Shape;174;p12">
            <a:extLst>
              <a:ext uri="{FF2B5EF4-FFF2-40B4-BE49-F238E27FC236}">
                <a16:creationId xmlns:a16="http://schemas.microsoft.com/office/drawing/2014/main" id="{90CF75E0-A011-4D9E-8167-B2681BD08CEB}"/>
              </a:ext>
            </a:extLst>
          </p:cNvPr>
          <p:cNvPicPr preferRelativeResize="0"/>
          <p:nvPr/>
        </p:nvPicPr>
        <p:blipFill>
          <a:blip r:embed="rId6"/>
          <a:srcRect/>
          <a:stretch/>
        </p:blipFill>
        <p:spPr>
          <a:xfrm>
            <a:off x="1479675" y="420635"/>
            <a:ext cx="9232651" cy="60167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13" name="Google Shape;173;p12">
            <a:extLst>
              <a:ext uri="{FF2B5EF4-FFF2-40B4-BE49-F238E27FC236}">
                <a16:creationId xmlns:a16="http://schemas.microsoft.com/office/drawing/2014/main" id="{0226DC9B-1A11-4BD6-8E44-B10021B9A1D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861928" y="419409"/>
            <a:ext cx="10468145" cy="601918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979850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newsflash/>
      </p:transition>
    </mc:Choice>
    <mc:Fallback xmlns="">
      <p:transition spd="slow">
        <p:newsfla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30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3001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3001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2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502"/>
                            </p:stCondLst>
                            <p:childTnLst>
                              <p:par>
                                <p:cTn id="24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3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503"/>
                            </p:stCondLst>
                            <p:childTnLst>
                              <p:par>
                                <p:cTn id="2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30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503"/>
                            </p:stCondLst>
                            <p:childTnLst>
                              <p:par>
                                <p:cTn id="32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" dur="30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8504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3000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1504"/>
                            </p:stCondLst>
                            <p:childTnLst>
                              <p:par>
                                <p:cTn id="40" presetID="2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3001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3001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4506"/>
                            </p:stCondLst>
                            <p:childTnLst>
                              <p:par>
                                <p:cTn id="4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3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7506"/>
                            </p:stCondLst>
                            <p:childTnLst>
                              <p:par>
                                <p:cTn id="48" presetID="2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9" dur="3001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300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508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72"/>
          <p:cNvSpPr txBox="1"/>
          <p:nvPr/>
        </p:nvSpPr>
        <p:spPr>
          <a:xfrm>
            <a:off x="1802750" y="3891406"/>
            <a:ext cx="8586498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br>
              <a:rPr lang="en-US" sz="1000" b="1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sz="4400" b="1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</a:br>
            <a:endParaRPr sz="8000" b="1" i="0" u="none" strike="noStrike" cap="none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br>
              <a:rPr lang="en-US" sz="8000" b="1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</a:br>
            <a:endParaRPr sz="8000" b="1" i="0" u="none" strike="noStrike" cap="none">
              <a:solidFill>
                <a:srgbClr val="FF000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84" name="Google Shape;184;p72"/>
          <p:cNvSpPr txBox="1"/>
          <p:nvPr/>
        </p:nvSpPr>
        <p:spPr>
          <a:xfrm>
            <a:off x="1647947" y="1929"/>
            <a:ext cx="8896109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>
                <a:solidFill>
                  <a:srgbClr val="0070C0"/>
                </a:solidFill>
                <a:latin typeface="Candara"/>
                <a:ea typeface="Candara"/>
                <a:cs typeface="Candara"/>
                <a:sym typeface="Candara"/>
              </a:rPr>
              <a:t>ANSWER </a:t>
            </a:r>
            <a:r>
              <a:rPr lang="en-US" sz="3200" b="1" i="0" u="none" strike="noStrike" cap="none">
                <a:solidFill>
                  <a:srgbClr val="0070C0"/>
                </a:solidFill>
                <a:latin typeface="Candara"/>
                <a:ea typeface="Candara"/>
                <a:cs typeface="Candara"/>
                <a:sym typeface="Candara"/>
              </a:rPr>
              <a:t># 6</a:t>
            </a:r>
            <a:endParaRPr sz="3200" b="1" i="0" u="none" strike="noStrike" cap="none" dirty="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pic>
        <p:nvPicPr>
          <p:cNvPr id="187" name="Google Shape;187;p72"/>
          <p:cNvPicPr preferRelativeResize="0"/>
          <p:nvPr/>
        </p:nvPicPr>
        <p:blipFill>
          <a:blip r:embed="rId3"/>
          <a:srcRect/>
          <a:stretch/>
        </p:blipFill>
        <p:spPr>
          <a:xfrm>
            <a:off x="2505052" y="1618857"/>
            <a:ext cx="7181897" cy="4319536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5" name="Google Shape;193;p73">
            <a:extLst>
              <a:ext uri="{FF2B5EF4-FFF2-40B4-BE49-F238E27FC236}">
                <a16:creationId xmlns:a16="http://schemas.microsoft.com/office/drawing/2014/main" id="{C36EB737-E912-40EC-8019-46517C0C81B3}"/>
              </a:ext>
            </a:extLst>
          </p:cNvPr>
          <p:cNvSpPr txBox="1"/>
          <p:nvPr/>
        </p:nvSpPr>
        <p:spPr>
          <a:xfrm>
            <a:off x="152042" y="919607"/>
            <a:ext cx="11715184" cy="330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en-US" sz="6000" b="1" dirty="0">
                <a:solidFill>
                  <a:srgbClr val="0070C0"/>
                </a:solidFill>
                <a:latin typeface="Candara"/>
                <a:ea typeface="Candara"/>
                <a:cs typeface="Candara"/>
                <a:sym typeface="Candara"/>
              </a:rPr>
              <a:t>ANNAPOLIS</a:t>
            </a:r>
          </a:p>
        </p:txBody>
      </p:sp>
    </p:spTree>
    <p:extLst>
      <p:ext uri="{BB962C8B-B14F-4D97-AF65-F5344CB8AC3E}">
        <p14:creationId xmlns:p14="http://schemas.microsoft.com/office/powerpoint/2010/main" val="58586824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73"/>
          <p:cNvSpPr txBox="1"/>
          <p:nvPr/>
        </p:nvSpPr>
        <p:spPr>
          <a:xfrm>
            <a:off x="199176" y="538484"/>
            <a:ext cx="11715184" cy="330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en-US" sz="6000" b="1" dirty="0">
                <a:solidFill>
                  <a:srgbClr val="0070C0"/>
                </a:solidFill>
                <a:latin typeface="Candara"/>
                <a:ea typeface="Candara"/>
                <a:cs typeface="Candara"/>
                <a:sym typeface="Candara"/>
              </a:rPr>
              <a:t>TALLAHASSEE</a:t>
            </a:r>
          </a:p>
        </p:txBody>
      </p:sp>
      <p:pic>
        <p:nvPicPr>
          <p:cNvPr id="194" name="Google Shape;194;p73"/>
          <p:cNvPicPr preferRelativeResize="0"/>
          <p:nvPr/>
        </p:nvPicPr>
        <p:blipFill>
          <a:blip r:embed="rId3"/>
          <a:srcRect/>
          <a:stretch/>
        </p:blipFill>
        <p:spPr>
          <a:xfrm>
            <a:off x="1902794" y="1682899"/>
            <a:ext cx="8386412" cy="4562626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3742954823"/>
      </p:ext>
    </p:extLst>
  </p:cSld>
  <p:clrMapOvr>
    <a:masterClrMapping/>
  </p:clrMapOvr>
  <p:transition spd="slow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73"/>
          <p:cNvSpPr txBox="1"/>
          <p:nvPr/>
        </p:nvSpPr>
        <p:spPr>
          <a:xfrm>
            <a:off x="199176" y="538484"/>
            <a:ext cx="11715184" cy="330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en-US" sz="6000" b="1" dirty="0">
                <a:solidFill>
                  <a:srgbClr val="0070C0"/>
                </a:solidFill>
                <a:latin typeface="Candara"/>
                <a:ea typeface="Candara"/>
                <a:cs typeface="Candara"/>
                <a:sym typeface="Candara"/>
              </a:rPr>
              <a:t>SACRAMENTO</a:t>
            </a:r>
          </a:p>
        </p:txBody>
      </p:sp>
      <p:pic>
        <p:nvPicPr>
          <p:cNvPr id="194" name="Google Shape;194;p73"/>
          <p:cNvPicPr preferRelativeResize="0"/>
          <p:nvPr/>
        </p:nvPicPr>
        <p:blipFill>
          <a:blip r:embed="rId3"/>
          <a:srcRect/>
          <a:stretch/>
        </p:blipFill>
        <p:spPr>
          <a:xfrm>
            <a:off x="2369894" y="1792781"/>
            <a:ext cx="7452212" cy="4141411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4019619190"/>
      </p:ext>
    </p:extLst>
  </p:cSld>
  <p:clrMapOvr>
    <a:masterClrMapping/>
  </p:clrMapOvr>
  <p:transition spd="slow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76"/>
          <p:cNvSpPr txBox="1"/>
          <p:nvPr/>
        </p:nvSpPr>
        <p:spPr>
          <a:xfrm>
            <a:off x="0" y="-165172"/>
            <a:ext cx="12191999" cy="330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br>
              <a:rPr lang="en-US" sz="9600" b="1" i="0" u="none" strike="noStrike" cap="none" dirty="0">
                <a:solidFill>
                  <a:srgbClr val="385623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sz="6000" b="1" dirty="0">
                <a:solidFill>
                  <a:srgbClr val="0070C0"/>
                </a:solidFill>
                <a:latin typeface="Candara"/>
                <a:ea typeface="Candara"/>
                <a:cs typeface="Candara"/>
                <a:sym typeface="Candara"/>
              </a:rPr>
              <a:t>BATON ROUGE</a:t>
            </a:r>
          </a:p>
        </p:txBody>
      </p:sp>
      <p:pic>
        <p:nvPicPr>
          <p:cNvPr id="209" name="Google Shape;209;p76"/>
          <p:cNvPicPr preferRelativeResize="0"/>
          <p:nvPr/>
        </p:nvPicPr>
        <p:blipFill>
          <a:blip r:embed="rId3"/>
          <a:srcRect/>
          <a:stretch/>
        </p:blipFill>
        <p:spPr>
          <a:xfrm>
            <a:off x="2134413" y="1531425"/>
            <a:ext cx="7923175" cy="4886628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1575958837"/>
      </p:ext>
    </p:extLst>
  </p:cSld>
  <p:clrMapOvr>
    <a:masterClrMapping/>
  </p:clrMapOvr>
  <p:transition spd="slow">
    <p:push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75"/>
          <p:cNvSpPr txBox="1"/>
          <p:nvPr/>
        </p:nvSpPr>
        <p:spPr>
          <a:xfrm>
            <a:off x="0" y="551758"/>
            <a:ext cx="12192000" cy="330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en-US" sz="6000" b="1" dirty="0">
                <a:solidFill>
                  <a:srgbClr val="0070C0"/>
                </a:solidFill>
                <a:latin typeface="Candara"/>
                <a:ea typeface="Candara"/>
                <a:cs typeface="Candara"/>
                <a:sym typeface="Candara"/>
              </a:rPr>
              <a:t>ALBANY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C33A78-21D3-4CEC-8FA1-DF362387A9C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327671" y="1281804"/>
            <a:ext cx="7536657" cy="5024438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230275805"/>
      </p:ext>
    </p:extLst>
  </p:cSld>
  <p:clrMapOvr>
    <a:masterClrMapping/>
  </p:clrMapOvr>
  <p:transition spd="slow">
    <p:push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0"/>
          <p:cNvSpPr txBox="1">
            <a:spLocks noGrp="1"/>
          </p:cNvSpPr>
          <p:nvPr>
            <p:ph type="title"/>
          </p:nvPr>
        </p:nvSpPr>
        <p:spPr>
          <a:xfrm>
            <a:off x="1" y="591095"/>
            <a:ext cx="121920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Candara"/>
              <a:buNone/>
            </a:pPr>
            <a:br>
              <a:rPr lang="en-US" sz="4000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sz="4000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sz="4000" b="1" dirty="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QUESTION # 7</a:t>
            </a:r>
            <a:br>
              <a:rPr lang="en-US" sz="4000" b="1" dirty="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sz="4000" b="1" dirty="0">
                <a:latin typeface="Candara"/>
                <a:ea typeface="Candara"/>
                <a:cs typeface="Candara"/>
                <a:sym typeface="Candara"/>
              </a:rPr>
              <a:t>BOOKS AND LIT</a:t>
            </a:r>
            <a:br>
              <a:rPr lang="en-US" sz="4000" b="1" dirty="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sz="4000" b="1" dirty="0">
                <a:solidFill>
                  <a:srgbClr val="FFFF00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sz="4000" b="1" dirty="0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</a:br>
            <a:endParaRPr sz="4000" b="1" dirty="0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232" name="Google Shape;232;p20"/>
          <p:cNvSpPr txBox="1">
            <a:spLocks noGrp="1"/>
          </p:cNvSpPr>
          <p:nvPr>
            <p:ph type="body" idx="1"/>
          </p:nvPr>
        </p:nvSpPr>
        <p:spPr>
          <a:xfrm>
            <a:off x="-1" y="857795"/>
            <a:ext cx="12192000" cy="60754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>
              <a:spcBef>
                <a:spcPts val="0"/>
              </a:spcBef>
              <a:buSzPts val="8000"/>
              <a:buNone/>
            </a:pPr>
            <a:r>
              <a:rPr lang="en-US" sz="7200" b="1" dirty="0">
                <a:solidFill>
                  <a:srgbClr val="FF0000"/>
                </a:solidFill>
                <a:latin typeface="Candara"/>
                <a:sym typeface="Candara"/>
              </a:rPr>
              <a:t>“THE SUN DID NOT SHINE, IT WAS TOO WET TO PLAY, SO WE SAT IN THE HOUSE ALL THAT COLD, COLD WET DAY” IS THE OPENING LINE </a:t>
            </a:r>
            <a:r>
              <a:rPr lang="en-US" sz="7200" b="1">
                <a:solidFill>
                  <a:srgbClr val="FF0000"/>
                </a:solidFill>
                <a:latin typeface="Candara"/>
                <a:sym typeface="Candara"/>
              </a:rPr>
              <a:t>TO WHICH SEMINAL </a:t>
            </a:r>
            <a:r>
              <a:rPr lang="en-US" sz="7200" b="1" dirty="0">
                <a:solidFill>
                  <a:srgbClr val="FF0000"/>
                </a:solidFill>
                <a:latin typeface="Candara"/>
                <a:sym typeface="Candara"/>
              </a:rPr>
              <a:t>BOOK?</a:t>
            </a:r>
            <a:r>
              <a:rPr lang="en-US" sz="5400" b="1" dirty="0">
                <a:solidFill>
                  <a:srgbClr val="FF0000"/>
                </a:solidFill>
                <a:latin typeface="Candara"/>
                <a:sym typeface="Candara"/>
              </a:rPr>
              <a:t> </a:t>
            </a:r>
            <a:endParaRPr sz="5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omb dir="vert"/>
      </p:transition>
    </mc:Choice>
    <mc:Fallback xmlns="">
      <p:transition spd="slow">
        <p:comb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1"/>
          <p:cNvSpPr txBox="1">
            <a:spLocks noGrp="1"/>
          </p:cNvSpPr>
          <p:nvPr>
            <p:ph type="title"/>
          </p:nvPr>
        </p:nvSpPr>
        <p:spPr>
          <a:xfrm>
            <a:off x="1867472" y="-304800"/>
            <a:ext cx="8457057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Candara"/>
              <a:buNone/>
            </a:pPr>
            <a:br>
              <a:rPr lang="en-US" sz="4000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sz="4000" b="1" dirty="0">
                <a:solidFill>
                  <a:srgbClr val="0C0C0C"/>
                </a:solidFill>
                <a:latin typeface="Candara"/>
                <a:ea typeface="Candara"/>
                <a:cs typeface="Candara"/>
                <a:sym typeface="Candara"/>
              </a:rPr>
              <a:t>ANSWER # 7</a:t>
            </a:r>
            <a:endParaRPr dirty="0">
              <a:solidFill>
                <a:srgbClr val="0C0C0C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6A59A7-62AB-64B0-1AF2-3909F1FCD0D7}"/>
              </a:ext>
            </a:extLst>
          </p:cNvPr>
          <p:cNvSpPr txBox="1"/>
          <p:nvPr/>
        </p:nvSpPr>
        <p:spPr>
          <a:xfrm>
            <a:off x="174522" y="766031"/>
            <a:ext cx="118429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i="1" dirty="0">
                <a:solidFill>
                  <a:srgbClr val="FF0000"/>
                </a:solidFill>
                <a:latin typeface="Candara" panose="020E0502030303020204" pitchFamily="34" charset="0"/>
              </a:rPr>
              <a:t>THE CAT IN THE HAT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285583" y="1689361"/>
            <a:ext cx="3620834" cy="4980331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ythrough dir="out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69"/>
          <p:cNvSpPr txBox="1">
            <a:spLocks noGrp="1"/>
          </p:cNvSpPr>
          <p:nvPr>
            <p:ph type="title"/>
          </p:nvPr>
        </p:nvSpPr>
        <p:spPr>
          <a:xfrm>
            <a:off x="0" y="814053"/>
            <a:ext cx="121920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 algn="ctr">
              <a:buSzPct val="100000"/>
            </a:pPr>
            <a:br>
              <a:rPr lang="en-US" sz="2800" b="1" dirty="0">
                <a:latin typeface="Candara"/>
                <a:ea typeface="Candara"/>
                <a:cs typeface="Candara"/>
                <a:sym typeface="Candara"/>
              </a:rPr>
            </a:br>
            <a: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QUESTION # 8</a:t>
            </a:r>
            <a:b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MUSIC</a:t>
            </a:r>
            <a:b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3 - PART</a:t>
            </a:r>
            <a:b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sz="3200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endParaRPr sz="3200" b="1" dirty="0">
              <a:solidFill>
                <a:srgbClr val="FF000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217" name="Google Shape;217;p69"/>
          <p:cNvSpPr txBox="1"/>
          <p:nvPr/>
        </p:nvSpPr>
        <p:spPr>
          <a:xfrm>
            <a:off x="669985" y="1476850"/>
            <a:ext cx="10852030" cy="5632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lnSpc>
                <a:spcPct val="90000"/>
              </a:lnSpc>
              <a:buSzPts val="8000"/>
            </a:pPr>
            <a:r>
              <a:rPr lang="en-US" sz="8000" b="1" dirty="0">
                <a:solidFill>
                  <a:srgbClr val="FFC000"/>
                </a:solidFill>
                <a:latin typeface="Candara"/>
                <a:sym typeface="Candara"/>
              </a:rPr>
              <a:t>WHICH THREE SOLO SONGS BY HARRY STYLES PEAKED AT # 1 ON THE BILLBOARD HOT 100 CHARTS?</a:t>
            </a:r>
            <a:endParaRPr lang="en-US" sz="80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70"/>
          <p:cNvSpPr txBox="1">
            <a:spLocks noGrp="1"/>
          </p:cNvSpPr>
          <p:nvPr>
            <p:ph type="title"/>
          </p:nvPr>
        </p:nvSpPr>
        <p:spPr>
          <a:xfrm>
            <a:off x="4838700" y="0"/>
            <a:ext cx="25146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Candara"/>
              <a:buNone/>
            </a:pPr>
            <a:r>
              <a:rPr lang="en-US" sz="3200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ANSWER # 8</a:t>
            </a:r>
            <a:endParaRPr dirty="0"/>
          </a:p>
        </p:txBody>
      </p:sp>
      <p:sp>
        <p:nvSpPr>
          <p:cNvPr id="9" name="Google Shape;224;p70"/>
          <p:cNvSpPr txBox="1"/>
          <p:nvPr/>
        </p:nvSpPr>
        <p:spPr>
          <a:xfrm>
            <a:off x="0" y="811573"/>
            <a:ext cx="12192000" cy="6001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</a:pPr>
            <a:r>
              <a:rPr lang="en-US" sz="9600" b="1" dirty="0">
                <a:solidFill>
                  <a:srgbClr val="FFC000"/>
                </a:solidFill>
                <a:latin typeface="Candara"/>
                <a:ea typeface="Candara"/>
                <a:cs typeface="Candara"/>
                <a:sym typeface="Candara"/>
              </a:rPr>
              <a:t>• “AS IT WAS”</a:t>
            </a:r>
          </a:p>
          <a:p>
            <a:pPr lvl="0" algn="ctr">
              <a:buSzPts val="5400"/>
            </a:pPr>
            <a:r>
              <a:rPr lang="en-US" sz="9600" b="1" dirty="0">
                <a:solidFill>
                  <a:schemeClr val="bg1">
                    <a:lumMod val="65000"/>
                  </a:schemeClr>
                </a:solidFill>
                <a:latin typeface="Candara"/>
                <a:ea typeface="Candara"/>
                <a:cs typeface="Candara"/>
                <a:sym typeface="Candara"/>
              </a:rPr>
              <a:t>• “WATERMELON SUGAR”</a:t>
            </a:r>
          </a:p>
          <a:p>
            <a:pPr lvl="0" algn="ctr">
              <a:buSzPts val="5400"/>
            </a:pPr>
            <a:r>
              <a:rPr lang="en-US" sz="9600" b="1" dirty="0">
                <a:solidFill>
                  <a:srgbClr val="FFC000"/>
                </a:solidFill>
                <a:latin typeface="Candara"/>
                <a:ea typeface="Candara"/>
                <a:cs typeface="Candara"/>
                <a:sym typeface="Candara"/>
              </a:rPr>
              <a:t>• “APERTURE”</a:t>
            </a:r>
            <a:endParaRPr lang="en-US" sz="9600" b="1" dirty="0">
              <a:solidFill>
                <a:schemeClr val="bg1">
                  <a:lumMod val="65000"/>
                </a:schemeClr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69"/>
          <p:cNvSpPr txBox="1">
            <a:spLocks noGrp="1"/>
          </p:cNvSpPr>
          <p:nvPr>
            <p:ph type="title"/>
          </p:nvPr>
        </p:nvSpPr>
        <p:spPr>
          <a:xfrm>
            <a:off x="845820" y="249315"/>
            <a:ext cx="1050036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ndara"/>
              <a:buNone/>
            </a:pPr>
            <a:br>
              <a:rPr lang="en-US" sz="2800" b="1" dirty="0">
                <a:latin typeface="Candara"/>
                <a:ea typeface="Candara"/>
                <a:cs typeface="Candara"/>
                <a:sym typeface="Candara"/>
              </a:rPr>
            </a:br>
            <a: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QUESTION # 9</a:t>
            </a:r>
            <a:b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FASHION</a:t>
            </a:r>
            <a:b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sz="3200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endParaRPr sz="3200" b="1" dirty="0">
              <a:solidFill>
                <a:srgbClr val="FF000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217" name="Google Shape;217;p69"/>
          <p:cNvSpPr txBox="1"/>
          <p:nvPr/>
        </p:nvSpPr>
        <p:spPr>
          <a:xfrm>
            <a:off x="513488" y="815380"/>
            <a:ext cx="11165025" cy="6247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SzPts val="6200"/>
            </a:pPr>
            <a:r>
              <a:rPr lang="en-US" sz="8000" b="1" dirty="0">
                <a:latin typeface="Candara"/>
                <a:ea typeface="Candara"/>
                <a:cs typeface="Candara"/>
                <a:sym typeface="Candara"/>
              </a:rPr>
              <a:t>FOUNDED DURING 1975 IN CONNECTICUT, WHAT ANIMAL IS FEATURED ON THE LOGO FOR DOONEY &amp; BOURKE?</a:t>
            </a:r>
          </a:p>
        </p:txBody>
      </p:sp>
    </p:spTree>
    <p:extLst>
      <p:ext uri="{BB962C8B-B14F-4D97-AF65-F5344CB8AC3E}">
        <p14:creationId xmlns:p14="http://schemas.microsoft.com/office/powerpoint/2010/main" val="2165310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70"/>
          <p:cNvSpPr txBox="1">
            <a:spLocks noGrp="1"/>
          </p:cNvSpPr>
          <p:nvPr>
            <p:ph type="title"/>
          </p:nvPr>
        </p:nvSpPr>
        <p:spPr>
          <a:xfrm>
            <a:off x="4838700" y="0"/>
            <a:ext cx="25146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Candara"/>
              <a:buNone/>
            </a:pPr>
            <a:r>
              <a:rPr lang="en-US" sz="3200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ANSWER # 9</a:t>
            </a:r>
            <a:endParaRPr dirty="0"/>
          </a:p>
        </p:txBody>
      </p:sp>
      <p:sp>
        <p:nvSpPr>
          <p:cNvPr id="224" name="Google Shape;224;p70"/>
          <p:cNvSpPr txBox="1"/>
          <p:nvPr/>
        </p:nvSpPr>
        <p:spPr>
          <a:xfrm>
            <a:off x="158496" y="541612"/>
            <a:ext cx="12033504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6600" b="1" dirty="0">
                <a:solidFill>
                  <a:schemeClr val="tx1"/>
                </a:solidFill>
                <a:latin typeface="Candara"/>
                <a:ea typeface="Candara"/>
                <a:cs typeface="Candara"/>
                <a:sym typeface="Candara"/>
              </a:rPr>
              <a:t>DUCK</a:t>
            </a:r>
            <a:endParaRPr sz="3600" b="1" u="none" strike="noStrike" cap="none" dirty="0">
              <a:solidFill>
                <a:schemeClr val="tx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922D0A-7C96-4C32-B37A-AF3D6A20CD2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860405" y="1845198"/>
            <a:ext cx="4471190" cy="4471190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761206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r="49000"/>
          </a:stretch>
        </a:blipFill>
        <a:effectLst/>
      </p:bgPr>
    </p:bg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4"/>
          <p:cNvSpPr txBox="1">
            <a:spLocks noGrp="1"/>
          </p:cNvSpPr>
          <p:nvPr>
            <p:ph type="title"/>
          </p:nvPr>
        </p:nvSpPr>
        <p:spPr>
          <a:xfrm>
            <a:off x="2057400" y="0"/>
            <a:ext cx="81534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ndara"/>
              <a:buNone/>
            </a:pPr>
            <a:br>
              <a:rPr lang="en-US" sz="4100" b="1" dirty="0">
                <a:latin typeface="Candara"/>
                <a:ea typeface="Candara"/>
                <a:cs typeface="Candara"/>
                <a:sym typeface="Candara"/>
              </a:rPr>
            </a:br>
            <a:br>
              <a:rPr lang="en-US" sz="4100" b="1" dirty="0">
                <a:latin typeface="Candara"/>
                <a:ea typeface="Candara"/>
                <a:cs typeface="Candara"/>
                <a:sym typeface="Candara"/>
              </a:rPr>
            </a:br>
            <a:br>
              <a:rPr lang="en-US" sz="4100" b="1" dirty="0">
                <a:latin typeface="Candara"/>
                <a:ea typeface="Candara"/>
                <a:cs typeface="Candara"/>
                <a:sym typeface="Candara"/>
              </a:rPr>
            </a:br>
            <a:br>
              <a:rPr lang="en-US" sz="4100" b="1" dirty="0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sz="4200" b="1" dirty="0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sz="4100" b="1" dirty="0">
                <a:latin typeface="Candara"/>
                <a:ea typeface="Candara"/>
                <a:cs typeface="Candara"/>
                <a:sym typeface="Candara"/>
              </a:rPr>
            </a:br>
            <a:endParaRPr sz="4800" b="1" dirty="0"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6A091E4-4C3F-4B06-9E41-7D29D963AC56}"/>
              </a:ext>
            </a:extLst>
          </p:cNvPr>
          <p:cNvSpPr txBox="1"/>
          <p:nvPr/>
        </p:nvSpPr>
        <p:spPr>
          <a:xfrm>
            <a:off x="6186196" y="0"/>
            <a:ext cx="6005804" cy="68580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61" name="Google Shape;261;p24"/>
          <p:cNvSpPr/>
          <p:nvPr/>
        </p:nvSpPr>
        <p:spPr>
          <a:xfrm>
            <a:off x="7488367" y="0"/>
            <a:ext cx="3097844" cy="1785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  <a:latin typeface="Candara"/>
                <a:ea typeface="Candara"/>
                <a:cs typeface="Candara"/>
                <a:sym typeface="Candara"/>
              </a:rPr>
              <a:t>QUESTION # 10    </a:t>
            </a:r>
            <a:r>
              <a:rPr lang="en-US" sz="3200" b="1" dirty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  <a:latin typeface="Candara"/>
                <a:ea typeface="Candara"/>
                <a:cs typeface="Candara"/>
                <a:sym typeface="Candara"/>
              </a:rPr>
              <a:t>MUSIC</a:t>
            </a:r>
            <a:r>
              <a:rPr lang="en-US" sz="3200" b="1" i="0" u="none" strike="noStrike" cap="none" dirty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  <a:latin typeface="Candara"/>
                <a:ea typeface="Candara"/>
                <a:cs typeface="Candara"/>
                <a:sym typeface="Candara"/>
              </a:rPr>
              <a:t>   </a:t>
            </a:r>
            <a:endParaRPr sz="1400" b="0" i="0" u="none" strike="noStrike" cap="none" dirty="0">
              <a:ln>
                <a:solidFill>
                  <a:srgbClr val="FF0000"/>
                </a:solidFill>
              </a:ln>
              <a:solidFill>
                <a:schemeClr val="bg1"/>
              </a:solidFill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  <a:latin typeface="Candara"/>
                <a:ea typeface="Candara"/>
                <a:cs typeface="Candara"/>
                <a:sym typeface="Candara"/>
              </a:rPr>
              <a:t>  3 - PART</a:t>
            </a:r>
            <a:endParaRPr sz="1400" b="0" i="0" u="none" strike="noStrike" cap="none" dirty="0">
              <a:ln>
                <a:solidFill>
                  <a:srgbClr val="FF0000"/>
                </a:solidFill>
              </a:ln>
              <a:solidFill>
                <a:schemeClr val="bg1"/>
              </a:solidFill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24"/>
          <p:cNvSpPr/>
          <p:nvPr/>
        </p:nvSpPr>
        <p:spPr>
          <a:xfrm>
            <a:off x="6990128" y="2274858"/>
            <a:ext cx="3853258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SzPts val="3600"/>
            </a:pPr>
            <a:r>
              <a:rPr lang="en-US" sz="3600" b="1" dirty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  <a:latin typeface="Candara"/>
                <a:ea typeface="Candara"/>
                <a:cs typeface="Candara"/>
                <a:sym typeface="Candara"/>
              </a:rPr>
              <a:t>NAME THE FOLLOWING THREE HITS FROM THE 1950’s:</a:t>
            </a:r>
            <a:endParaRPr sz="3600" b="1" i="0" u="none" strike="noStrike" cap="none" dirty="0">
              <a:ln>
                <a:solidFill>
                  <a:srgbClr val="FF0000"/>
                </a:solidFill>
              </a:ln>
              <a:solidFill>
                <a:schemeClr val="bg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pic>
        <p:nvPicPr>
          <p:cNvPr id="3" name="Summer 2026 (World Series)">
            <a:hlinkClick r:id="" action="ppaction://media"/>
            <a:extLst>
              <a:ext uri="{FF2B5EF4-FFF2-40B4-BE49-F238E27FC236}">
                <a16:creationId xmlns:a16="http://schemas.microsoft.com/office/drawing/2014/main" id="{DFC3F964-309D-C9BA-16F1-7FC2B1546C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732489" y="5072936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ld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98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r="46000"/>
          </a:stretch>
        </a:blipFill>
        <a:effectLst/>
      </p:bgPr>
    </p:bg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ADC55DAC-5E02-4918-9265-C95BEFDB5FCC}"/>
              </a:ext>
            </a:extLst>
          </p:cNvPr>
          <p:cNvSpPr txBox="1"/>
          <p:nvPr/>
        </p:nvSpPr>
        <p:spPr>
          <a:xfrm>
            <a:off x="6540760" y="0"/>
            <a:ext cx="5651242" cy="68580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Google Shape;270;p25"/>
          <p:cNvSpPr txBox="1"/>
          <p:nvPr/>
        </p:nvSpPr>
        <p:spPr>
          <a:xfrm>
            <a:off x="8400743" y="5056275"/>
            <a:ext cx="2078181" cy="654282"/>
          </a:xfrm>
          <a:prstGeom prst="rect">
            <a:avLst/>
          </a:prstGeom>
          <a:solidFill>
            <a:srgbClr val="EDEDED"/>
          </a:solidFill>
          <a:ln w="381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200" b="1" i="0" u="none" strike="noStrike" cap="none" dirty="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SONG # 3</a:t>
            </a:r>
            <a:endParaRPr sz="6400" b="1" i="0" u="none" strike="noStrike" cap="none" dirty="0">
              <a:solidFill>
                <a:srgbClr val="00206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274" name="Google Shape;274;p25"/>
          <p:cNvSpPr txBox="1"/>
          <p:nvPr/>
        </p:nvSpPr>
        <p:spPr>
          <a:xfrm>
            <a:off x="7177645" y="5709197"/>
            <a:ext cx="4524375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“JOHNNY B. GOODE”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2800" b="1" u="none" strike="noStrike" cap="none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(CHUCK BERRY)</a:t>
            </a:r>
            <a:endParaRPr sz="2800" b="1" u="none" strike="noStrike" cap="none" dirty="0">
              <a:ln>
                <a:solidFill>
                  <a:schemeClr val="bg1"/>
                </a:solidFill>
              </a:ln>
              <a:solidFill>
                <a:srgbClr val="FF000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272" name="Google Shape;272;p25"/>
          <p:cNvSpPr txBox="1"/>
          <p:nvPr/>
        </p:nvSpPr>
        <p:spPr>
          <a:xfrm>
            <a:off x="7080373" y="3238097"/>
            <a:ext cx="4752172" cy="163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“ALL I HAVE TO DO IS DREAM”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28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(THE EVERLY BROTHERS)</a:t>
            </a:r>
          </a:p>
        </p:txBody>
      </p:sp>
      <p:sp>
        <p:nvSpPr>
          <p:cNvPr id="9" name="Google Shape;270;p25"/>
          <p:cNvSpPr txBox="1"/>
          <p:nvPr/>
        </p:nvSpPr>
        <p:spPr>
          <a:xfrm>
            <a:off x="8433994" y="2629693"/>
            <a:ext cx="2078181" cy="654282"/>
          </a:xfrm>
          <a:prstGeom prst="rect">
            <a:avLst/>
          </a:prstGeom>
          <a:solidFill>
            <a:srgbClr val="EDEDED"/>
          </a:solidFill>
          <a:ln w="381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200" b="1" dirty="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SONG # 2</a:t>
            </a:r>
            <a:endParaRPr sz="6400" b="1" i="0" u="none" strike="noStrike" cap="none" dirty="0">
              <a:solidFill>
                <a:srgbClr val="00206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273" name="Google Shape;273;p25"/>
          <p:cNvSpPr txBox="1"/>
          <p:nvPr/>
        </p:nvSpPr>
        <p:spPr>
          <a:xfrm>
            <a:off x="6540760" y="1148803"/>
            <a:ext cx="5651240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Candara"/>
                <a:sym typeface="Candara"/>
              </a:rPr>
              <a:t>“THE GREAT PRETENDER”</a:t>
            </a:r>
            <a:endParaRPr lang="en-US" sz="3600" b="1" u="none" strike="noStrike" cap="none" dirty="0">
              <a:ln>
                <a:solidFill>
                  <a:schemeClr val="bg1"/>
                </a:solidFill>
              </a:ln>
              <a:solidFill>
                <a:srgbClr val="FF0000"/>
              </a:solidFill>
              <a:latin typeface="Candara"/>
              <a:sym typeface="Candar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28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Candara"/>
                <a:sym typeface="Candara"/>
              </a:rPr>
              <a:t>(THE PLATTERS)</a:t>
            </a:r>
            <a:endParaRPr lang="en-US" sz="2800" b="0" u="none" strike="noStrike" cap="none" dirty="0">
              <a:ln>
                <a:solidFill>
                  <a:schemeClr val="bg1"/>
                </a:solidFill>
              </a:ln>
              <a:solidFill>
                <a:srgbClr val="FF0000"/>
              </a:solidFill>
              <a:sym typeface="Arial"/>
            </a:endParaRPr>
          </a:p>
        </p:txBody>
      </p:sp>
      <p:sp>
        <p:nvSpPr>
          <p:cNvPr id="270" name="Google Shape;270;p25"/>
          <p:cNvSpPr txBox="1"/>
          <p:nvPr/>
        </p:nvSpPr>
        <p:spPr>
          <a:xfrm>
            <a:off x="8433994" y="475080"/>
            <a:ext cx="2044930" cy="654282"/>
          </a:xfrm>
          <a:prstGeom prst="rect">
            <a:avLst/>
          </a:prstGeom>
          <a:solidFill>
            <a:srgbClr val="EDEDED"/>
          </a:solidFill>
          <a:ln w="381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200" b="1" dirty="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SONG # 1</a:t>
            </a:r>
            <a:br>
              <a:rPr lang="en-US" sz="6400" b="1" i="0" u="none" strike="noStrike" cap="none" dirty="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</a:br>
            <a:endParaRPr sz="6400" b="1" i="0" u="none" strike="noStrike" cap="none" dirty="0">
              <a:solidFill>
                <a:srgbClr val="00206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268" name="Google Shape;268;p25"/>
          <p:cNvSpPr/>
          <p:nvPr/>
        </p:nvSpPr>
        <p:spPr>
          <a:xfrm>
            <a:off x="7991376" y="-48676"/>
            <a:ext cx="281940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ANSWER # 10</a:t>
            </a:r>
            <a:br>
              <a:rPr lang="en-US" sz="3200" b="1" i="0" u="none" strike="noStrike" cap="none" dirty="0">
                <a:ln>
                  <a:solidFill>
                    <a:schemeClr val="bg1"/>
                  </a:solidFill>
                </a:ln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</a:br>
            <a:endParaRPr sz="3200" b="1" i="0" u="none" strike="noStrike" cap="none" dirty="0">
              <a:ln>
                <a:solidFill>
                  <a:schemeClr val="bg1"/>
                </a:solidFill>
              </a:ln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6"/>
          <p:cNvSpPr txBox="1">
            <a:spLocks noGrp="1"/>
          </p:cNvSpPr>
          <p:nvPr>
            <p:ph type="title"/>
          </p:nvPr>
        </p:nvSpPr>
        <p:spPr>
          <a:xfrm rot="5400000">
            <a:off x="7388279" y="2259480"/>
            <a:ext cx="6730519" cy="2339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1500"/>
              <a:buFont typeface="Candara"/>
              <a:buNone/>
            </a:pPr>
            <a:r>
              <a:rPr lang="en-US" sz="11500" b="1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halftime</a:t>
            </a:r>
            <a:endParaRPr sz="11500">
              <a:solidFill>
                <a:srgbClr val="FF000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281" name="Google Shape;281;p26"/>
          <p:cNvSpPr txBox="1"/>
          <p:nvPr/>
        </p:nvSpPr>
        <p:spPr>
          <a:xfrm rot="-5400000">
            <a:off x="-1926798" y="2259480"/>
            <a:ext cx="6730519" cy="2339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1500"/>
              <a:buFont typeface="Candara"/>
              <a:buNone/>
            </a:pPr>
            <a:r>
              <a:rPr lang="en-US" sz="11500" b="1" i="0" u="none" strike="noStrike" cap="none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halftime</a:t>
            </a:r>
            <a:endParaRPr sz="11500" b="0" i="0" u="none" strike="noStrike" cap="none" dirty="0">
              <a:solidFill>
                <a:srgbClr val="FF000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pic>
        <p:nvPicPr>
          <p:cNvPr id="282" name="Google Shape;282;p26"/>
          <p:cNvPicPr preferRelativeResize="0"/>
          <p:nvPr/>
        </p:nvPicPr>
        <p:blipFill>
          <a:blip r:embed="rId3"/>
          <a:srcRect/>
          <a:stretch/>
        </p:blipFill>
        <p:spPr>
          <a:xfrm>
            <a:off x="3892637" y="380222"/>
            <a:ext cx="4406726" cy="6252397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1"/>
          <p:cNvSpPr txBox="1">
            <a:spLocks noGrp="1"/>
          </p:cNvSpPr>
          <p:nvPr>
            <p:ph type="title"/>
          </p:nvPr>
        </p:nvSpPr>
        <p:spPr>
          <a:xfrm>
            <a:off x="101600" y="-76200"/>
            <a:ext cx="119888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85623"/>
              </a:buClr>
              <a:buSzPct val="100000"/>
              <a:buFont typeface="Candara"/>
              <a:buNone/>
            </a:pPr>
            <a:br>
              <a:rPr lang="en-US" b="1" dirty="0">
                <a:solidFill>
                  <a:srgbClr val="385623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QUESTION # 11</a:t>
            </a:r>
            <a:b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CURRENCY</a:t>
            </a:r>
            <a:endParaRPr b="1" dirty="0">
              <a:solidFill>
                <a:srgbClr val="FF000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317" name="Google Shape;317;p31"/>
          <p:cNvSpPr txBox="1"/>
          <p:nvPr/>
        </p:nvSpPr>
        <p:spPr>
          <a:xfrm>
            <a:off x="50800" y="1195668"/>
            <a:ext cx="12090399" cy="51706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SzPts val="6200"/>
            </a:pPr>
            <a:r>
              <a:rPr lang="en-US" sz="6600" b="1" dirty="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FEATURING CHARLES III ON THE OBVERSE, WHICH MAMMAL IS FEATURED ON THE REVERSE SIDE OF THE STANDARD CANADIAN TWO DOLLAR COIN?</a:t>
            </a:r>
          </a:p>
        </p:txBody>
      </p:sp>
    </p:spTree>
    <p:extLst>
      <p:ext uri="{BB962C8B-B14F-4D97-AF65-F5344CB8AC3E}">
        <p14:creationId xmlns:p14="http://schemas.microsoft.com/office/powerpoint/2010/main" val="29030860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2"/>
          <p:cNvSpPr txBox="1">
            <a:spLocks noGrp="1"/>
          </p:cNvSpPr>
          <p:nvPr>
            <p:ph type="title"/>
          </p:nvPr>
        </p:nvSpPr>
        <p:spPr>
          <a:xfrm>
            <a:off x="1953228" y="-228600"/>
            <a:ext cx="83820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ndara"/>
              <a:buNone/>
            </a:pPr>
            <a:br>
              <a:rPr lang="en-US" sz="4000" b="1" dirty="0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sz="4000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ANSWER # 11</a:t>
            </a:r>
            <a:endParaRPr dirty="0"/>
          </a:p>
        </p:txBody>
      </p:sp>
      <p:sp>
        <p:nvSpPr>
          <p:cNvPr id="324" name="Google Shape;324;p32"/>
          <p:cNvSpPr txBox="1"/>
          <p:nvPr/>
        </p:nvSpPr>
        <p:spPr>
          <a:xfrm>
            <a:off x="0" y="484043"/>
            <a:ext cx="12192000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600" b="1" dirty="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POLAR BEAR</a:t>
            </a:r>
            <a:endParaRPr sz="3200" b="1" u="none" strike="noStrike" cap="none" dirty="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pic>
        <p:nvPicPr>
          <p:cNvPr id="325" name="Google Shape;325;p32"/>
          <p:cNvPicPr preferRelativeResize="0"/>
          <p:nvPr/>
        </p:nvPicPr>
        <p:blipFill>
          <a:blip r:embed="rId3"/>
          <a:srcRect/>
          <a:stretch/>
        </p:blipFill>
        <p:spPr>
          <a:xfrm>
            <a:off x="3930581" y="1591998"/>
            <a:ext cx="4330839" cy="4814137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382516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69"/>
          <p:cNvSpPr txBox="1">
            <a:spLocks noGrp="1"/>
          </p:cNvSpPr>
          <p:nvPr>
            <p:ph type="title"/>
          </p:nvPr>
        </p:nvSpPr>
        <p:spPr>
          <a:xfrm>
            <a:off x="1287088" y="801761"/>
            <a:ext cx="9617824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ndara"/>
              <a:buNone/>
            </a:pPr>
            <a:br>
              <a:rPr lang="en-US" sz="2800" b="1" dirty="0">
                <a:latin typeface="Candara"/>
                <a:ea typeface="Candara"/>
                <a:cs typeface="Candara"/>
                <a:sym typeface="Candara"/>
              </a:rPr>
            </a:br>
            <a: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QUESTION # 12</a:t>
            </a:r>
            <a:b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FUN AND GAMES</a:t>
            </a:r>
            <a:b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5 - PART</a:t>
            </a:r>
            <a:br>
              <a:rPr lang="en-US" sz="3100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sz="3200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endParaRPr sz="3200" b="1" dirty="0">
              <a:solidFill>
                <a:srgbClr val="FF000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217" name="Google Shape;217;p69"/>
          <p:cNvSpPr txBox="1"/>
          <p:nvPr/>
        </p:nvSpPr>
        <p:spPr>
          <a:xfrm>
            <a:off x="1528482" y="1412138"/>
            <a:ext cx="9135035" cy="5632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SzPts val="5400"/>
            </a:pPr>
            <a:r>
              <a:rPr lang="en-US" sz="7200" b="1" dirty="0">
                <a:solidFill>
                  <a:srgbClr val="FFC000"/>
                </a:solidFill>
                <a:latin typeface="Candara" panose="020E0502030303020204" pitchFamily="34" charset="0"/>
              </a:rPr>
              <a:t>OF THE 10 CLASSIC </a:t>
            </a:r>
            <a:r>
              <a:rPr lang="en-US" sz="7200" b="1" i="1" dirty="0">
                <a:solidFill>
                  <a:srgbClr val="FFC000"/>
                </a:solidFill>
                <a:latin typeface="Candara" panose="020E0502030303020204" pitchFamily="34" charset="0"/>
              </a:rPr>
              <a:t>SCRABBLE</a:t>
            </a:r>
            <a:r>
              <a:rPr lang="en-US" sz="7200" b="1" dirty="0">
                <a:solidFill>
                  <a:srgbClr val="FFC000"/>
                </a:solidFill>
                <a:latin typeface="Candara" panose="020E0502030303020204" pitchFamily="34" charset="0"/>
              </a:rPr>
              <a:t> TILES THAT ARE WORTH 1 POINT EACH, WHICH FIVE ARE NOT VOWELS?</a:t>
            </a:r>
          </a:p>
        </p:txBody>
      </p:sp>
    </p:spTree>
    <p:extLst>
      <p:ext uri="{BB962C8B-B14F-4D97-AF65-F5344CB8AC3E}">
        <p14:creationId xmlns:p14="http://schemas.microsoft.com/office/powerpoint/2010/main" val="1294364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70"/>
          <p:cNvSpPr txBox="1">
            <a:spLocks noGrp="1"/>
          </p:cNvSpPr>
          <p:nvPr>
            <p:ph type="title"/>
          </p:nvPr>
        </p:nvSpPr>
        <p:spPr>
          <a:xfrm>
            <a:off x="4838700" y="0"/>
            <a:ext cx="25146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Candara"/>
              <a:buNone/>
            </a:pPr>
            <a:r>
              <a:rPr lang="en-US" sz="3200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ANSWER # 12</a:t>
            </a:r>
            <a:endParaRPr dirty="0"/>
          </a:p>
        </p:txBody>
      </p:sp>
      <p:sp>
        <p:nvSpPr>
          <p:cNvPr id="9" name="Google Shape;224;p70"/>
          <p:cNvSpPr txBox="1"/>
          <p:nvPr/>
        </p:nvSpPr>
        <p:spPr>
          <a:xfrm>
            <a:off x="1308847" y="553669"/>
            <a:ext cx="3863788" cy="6463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13800" b="1" dirty="0">
                <a:solidFill>
                  <a:srgbClr val="FFC000"/>
                </a:solidFill>
                <a:latin typeface="Candara"/>
                <a:ea typeface="Candara"/>
                <a:cs typeface="Candara"/>
                <a:sym typeface="Candara"/>
              </a:rPr>
              <a:t>• L</a:t>
            </a: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13800" b="1" i="0" u="none" strike="noStrike" cap="none" dirty="0">
                <a:solidFill>
                  <a:schemeClr val="bg1">
                    <a:lumMod val="65000"/>
                  </a:schemeClr>
                </a:solidFill>
                <a:latin typeface="Candara"/>
                <a:ea typeface="Candara"/>
                <a:cs typeface="Candara"/>
                <a:sym typeface="Candara"/>
              </a:rPr>
              <a:t>• </a:t>
            </a:r>
            <a:r>
              <a:rPr lang="en-US" sz="13800" b="1" dirty="0">
                <a:solidFill>
                  <a:schemeClr val="bg1">
                    <a:lumMod val="65000"/>
                  </a:schemeClr>
                </a:solidFill>
                <a:latin typeface="Candara"/>
                <a:ea typeface="Candara"/>
                <a:cs typeface="Candara"/>
                <a:sym typeface="Candara"/>
              </a:rPr>
              <a:t>N</a:t>
            </a:r>
          </a:p>
          <a:p>
            <a:pPr lvl="0">
              <a:buSzPts val="5400"/>
            </a:pPr>
            <a:r>
              <a:rPr lang="en-US" sz="13800" b="1" dirty="0">
                <a:solidFill>
                  <a:srgbClr val="FFC000"/>
                </a:solidFill>
                <a:latin typeface="Candara"/>
                <a:ea typeface="Candara"/>
                <a:cs typeface="Candara"/>
                <a:sym typeface="Candara"/>
              </a:rPr>
              <a:t>• R</a:t>
            </a:r>
          </a:p>
        </p:txBody>
      </p:sp>
      <p:sp>
        <p:nvSpPr>
          <p:cNvPr id="2" name="Google Shape;224;p70">
            <a:extLst>
              <a:ext uri="{FF2B5EF4-FFF2-40B4-BE49-F238E27FC236}">
                <a16:creationId xmlns:a16="http://schemas.microsoft.com/office/drawing/2014/main" id="{D8F6B5B3-1170-F60D-4B88-B34043AE3FF3}"/>
              </a:ext>
            </a:extLst>
          </p:cNvPr>
          <p:cNvSpPr txBox="1"/>
          <p:nvPr/>
        </p:nvSpPr>
        <p:spPr>
          <a:xfrm>
            <a:off x="6734735" y="1552163"/>
            <a:ext cx="3863788" cy="4339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13800" b="1" dirty="0">
                <a:solidFill>
                  <a:srgbClr val="FFC000"/>
                </a:solidFill>
                <a:latin typeface="Candara"/>
                <a:ea typeface="Candara"/>
                <a:cs typeface="Candara"/>
                <a:sym typeface="Candara"/>
              </a:rPr>
              <a:t>• S</a:t>
            </a: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13800" b="1" i="0" u="none" strike="noStrike" cap="none" dirty="0">
                <a:solidFill>
                  <a:schemeClr val="bg1">
                    <a:lumMod val="65000"/>
                  </a:schemeClr>
                </a:solidFill>
                <a:latin typeface="Candara"/>
                <a:ea typeface="Candara"/>
                <a:cs typeface="Candara"/>
                <a:sym typeface="Candara"/>
              </a:rPr>
              <a:t>• </a:t>
            </a:r>
            <a:r>
              <a:rPr lang="en-US" sz="13800" b="1" dirty="0">
                <a:solidFill>
                  <a:schemeClr val="bg1">
                    <a:lumMod val="65000"/>
                  </a:schemeClr>
                </a:solidFill>
                <a:latin typeface="Candara"/>
                <a:ea typeface="Candara"/>
                <a:cs typeface="Candara"/>
                <a:sym typeface="Candara"/>
              </a:rPr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1014746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1"/>
          <p:cNvSpPr txBox="1">
            <a:spLocks noGrp="1"/>
          </p:cNvSpPr>
          <p:nvPr>
            <p:ph type="title"/>
          </p:nvPr>
        </p:nvSpPr>
        <p:spPr>
          <a:xfrm>
            <a:off x="101600" y="-76200"/>
            <a:ext cx="119888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85623"/>
              </a:buClr>
              <a:buSzPct val="100000"/>
              <a:buFont typeface="Candara"/>
              <a:buNone/>
            </a:pPr>
            <a:br>
              <a:rPr lang="en-US" b="1" dirty="0">
                <a:solidFill>
                  <a:srgbClr val="385623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QUESTION # 13</a:t>
            </a:r>
            <a:b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WORLD HISTORY</a:t>
            </a:r>
            <a:endParaRPr b="1" dirty="0">
              <a:solidFill>
                <a:srgbClr val="FF000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317" name="Google Shape;317;p31"/>
          <p:cNvSpPr txBox="1"/>
          <p:nvPr/>
        </p:nvSpPr>
        <p:spPr>
          <a:xfrm>
            <a:off x="452718" y="837260"/>
            <a:ext cx="11286565" cy="6186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chemeClr val="lt1"/>
              </a:buClr>
              <a:buSzPts val="5400"/>
            </a:pPr>
            <a:r>
              <a:rPr lang="en-US" sz="6600" b="1" dirty="0">
                <a:solidFill>
                  <a:schemeClr val="tx1"/>
                </a:solidFill>
                <a:latin typeface="Candara"/>
                <a:ea typeface="Candara"/>
                <a:cs typeface="Candara"/>
                <a:sym typeface="Candara"/>
              </a:rPr>
              <a:t>ALTHOUGH LARGELY OVERSHADOWED BY HIS PRIME MINISTER, VICTOR EMMANUEL III SERVED AS THE KING OF WHICH COUNTRY FROM 1900 UNTIL 1946?</a:t>
            </a:r>
            <a:endParaRPr lang="en-US" sz="6600" b="1" i="1" dirty="0">
              <a:solidFill>
                <a:schemeClr val="tx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354949022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2"/>
          <p:cNvSpPr txBox="1">
            <a:spLocks noGrp="1"/>
          </p:cNvSpPr>
          <p:nvPr>
            <p:ph type="title"/>
          </p:nvPr>
        </p:nvSpPr>
        <p:spPr>
          <a:xfrm>
            <a:off x="1953228" y="-228600"/>
            <a:ext cx="83820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ndara"/>
              <a:buNone/>
            </a:pPr>
            <a:br>
              <a:rPr lang="en-US" sz="4000" b="1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sz="4000" b="1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ANSWER # 13</a:t>
            </a:r>
            <a:endParaRPr/>
          </a:p>
        </p:txBody>
      </p:sp>
      <p:sp>
        <p:nvSpPr>
          <p:cNvPr id="324" name="Google Shape;324;p32"/>
          <p:cNvSpPr txBox="1"/>
          <p:nvPr/>
        </p:nvSpPr>
        <p:spPr>
          <a:xfrm>
            <a:off x="0" y="381000"/>
            <a:ext cx="12192000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600" b="1" dirty="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ITALY</a:t>
            </a:r>
            <a:endParaRPr lang="en-US" sz="6600" b="1" u="none" strike="noStrike" cap="none" dirty="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104312" y="1380933"/>
            <a:ext cx="3983376" cy="5096067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647858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69"/>
          <p:cNvSpPr txBox="1">
            <a:spLocks noGrp="1"/>
          </p:cNvSpPr>
          <p:nvPr>
            <p:ph type="title"/>
          </p:nvPr>
        </p:nvSpPr>
        <p:spPr>
          <a:xfrm>
            <a:off x="1" y="1554310"/>
            <a:ext cx="12191999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 algn="ctr">
              <a:buSzPct val="100000"/>
            </a:pPr>
            <a:br>
              <a:rPr lang="en-US" sz="2800" b="1" dirty="0">
                <a:latin typeface="Candara"/>
                <a:ea typeface="Candara"/>
                <a:cs typeface="Candara"/>
                <a:sym typeface="Candara"/>
              </a:rPr>
            </a:br>
            <a: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QUESTION # 14</a:t>
            </a:r>
            <a:b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THE NATIONAL FOOTBALL LEAGUE</a:t>
            </a:r>
            <a:b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4 - PART</a:t>
            </a:r>
            <a:b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sz="3100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sz="3200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endParaRPr sz="3200" b="1" dirty="0">
              <a:solidFill>
                <a:srgbClr val="FF000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217" name="Google Shape;217;p69"/>
          <p:cNvSpPr txBox="1"/>
          <p:nvPr/>
        </p:nvSpPr>
        <p:spPr>
          <a:xfrm>
            <a:off x="62753" y="1382378"/>
            <a:ext cx="12129246" cy="5632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chemeClr val="lt1"/>
              </a:buClr>
              <a:buSzPts val="5400"/>
            </a:pPr>
            <a:r>
              <a:rPr lang="en-US" sz="6000" b="1" dirty="0">
                <a:solidFill>
                  <a:srgbClr val="FFC000"/>
                </a:solidFill>
                <a:latin typeface="Candara"/>
                <a:ea typeface="Candara"/>
                <a:cs typeface="Candara"/>
                <a:sym typeface="Candara"/>
              </a:rPr>
              <a:t>SINCE THE 1966 NFL MERGER, WHO ARE THE ONLY FOUR PLAYERS TO HAVE WON A NCAA NATIONAL CHAMPIONSHIP AND A SUPER BOWL AS A STARTING QUARTERBACK?</a:t>
            </a:r>
          </a:p>
        </p:txBody>
      </p:sp>
    </p:spTree>
    <p:extLst>
      <p:ext uri="{BB962C8B-B14F-4D97-AF65-F5344CB8AC3E}">
        <p14:creationId xmlns:p14="http://schemas.microsoft.com/office/powerpoint/2010/main" val="3392021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70"/>
          <p:cNvSpPr txBox="1">
            <a:spLocks noGrp="1"/>
          </p:cNvSpPr>
          <p:nvPr>
            <p:ph type="title"/>
          </p:nvPr>
        </p:nvSpPr>
        <p:spPr>
          <a:xfrm>
            <a:off x="4312805" y="0"/>
            <a:ext cx="3566391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Candara"/>
              <a:buNone/>
            </a:pPr>
            <a:r>
              <a:rPr lang="en-US" sz="4000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ANSWER # 14</a:t>
            </a:r>
            <a:endParaRPr sz="4000" dirty="0"/>
          </a:p>
        </p:txBody>
      </p:sp>
      <p:sp>
        <p:nvSpPr>
          <p:cNvPr id="9" name="Google Shape;224;p70"/>
          <p:cNvSpPr txBox="1"/>
          <p:nvPr/>
        </p:nvSpPr>
        <p:spPr>
          <a:xfrm>
            <a:off x="0" y="584202"/>
            <a:ext cx="12192001" cy="6617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SzPts val="5400"/>
            </a:pPr>
            <a:r>
              <a:rPr lang="en-US" sz="9600" b="1" dirty="0">
                <a:solidFill>
                  <a:srgbClr val="FFC000"/>
                </a:solidFill>
                <a:latin typeface="Candara"/>
                <a:sym typeface="Candara"/>
              </a:rPr>
              <a:t>· JOE NAMATH</a:t>
            </a:r>
          </a:p>
          <a:p>
            <a:pPr lvl="0" algn="ctr">
              <a:buSzPts val="5400"/>
            </a:pPr>
            <a:r>
              <a:rPr lang="en-US" sz="9600" b="1" dirty="0">
                <a:solidFill>
                  <a:schemeClr val="bg1">
                    <a:lumMod val="65000"/>
                  </a:schemeClr>
                </a:solidFill>
                <a:latin typeface="Candara"/>
                <a:sym typeface="Candara"/>
              </a:rPr>
              <a:t>· KEN STABLER</a:t>
            </a:r>
          </a:p>
          <a:p>
            <a:pPr lvl="0" algn="ctr">
              <a:buSzPts val="5400"/>
            </a:pPr>
            <a:r>
              <a:rPr lang="en-US" sz="9600" b="1" dirty="0">
                <a:solidFill>
                  <a:srgbClr val="FFC000"/>
                </a:solidFill>
                <a:latin typeface="Candara"/>
                <a:sym typeface="Candara"/>
              </a:rPr>
              <a:t>· JOE MONTANA</a:t>
            </a:r>
          </a:p>
          <a:p>
            <a:pPr lvl="0" algn="ctr">
              <a:buSzPts val="5400"/>
            </a:pPr>
            <a:r>
              <a:rPr lang="en-US" sz="9600" b="1" dirty="0">
                <a:solidFill>
                  <a:schemeClr val="bg1">
                    <a:lumMod val="65000"/>
                  </a:schemeClr>
                </a:solidFill>
                <a:latin typeface="Candara"/>
                <a:sym typeface="Candara"/>
              </a:rPr>
              <a:t>· JALEN HURTS</a:t>
            </a:r>
          </a:p>
          <a:p>
            <a:pPr lvl="0">
              <a:buSzPts val="5400"/>
            </a:pPr>
            <a:endParaRPr lang="en-US" sz="4000" b="1" dirty="0">
              <a:solidFill>
                <a:srgbClr val="FFC00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2301383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3370"/>
        </a:solidFill>
        <a:effectLst/>
      </p:bgPr>
    </p:bg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49"/>
          <p:cNvSpPr txBox="1">
            <a:spLocks noGrp="1"/>
          </p:cNvSpPr>
          <p:nvPr>
            <p:ph type="title"/>
          </p:nvPr>
        </p:nvSpPr>
        <p:spPr>
          <a:xfrm>
            <a:off x="118533" y="-157942"/>
            <a:ext cx="11954933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ndara"/>
              <a:buNone/>
            </a:pPr>
            <a:br>
              <a:rPr lang="en-US" sz="4200" b="1" dirty="0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b="1" dirty="0">
                <a:solidFill>
                  <a:schemeClr val="accent2"/>
                </a:solidFill>
                <a:latin typeface="Candara"/>
                <a:ea typeface="Candara"/>
                <a:cs typeface="Candara"/>
                <a:sym typeface="Candara"/>
              </a:rPr>
              <a:t>QUESTION # 15</a:t>
            </a:r>
            <a:br>
              <a:rPr lang="en-US" b="1" dirty="0">
                <a:solidFill>
                  <a:schemeClr val="accent2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b="1" dirty="0">
                <a:solidFill>
                  <a:schemeClr val="accent2"/>
                </a:solidFill>
                <a:latin typeface="Candara"/>
                <a:ea typeface="Candara"/>
                <a:cs typeface="Candara"/>
                <a:sym typeface="Candara"/>
              </a:rPr>
              <a:t>TIME</a:t>
            </a:r>
            <a:endParaRPr dirty="0"/>
          </a:p>
        </p:txBody>
      </p:sp>
      <p:sp>
        <p:nvSpPr>
          <p:cNvPr id="346" name="Google Shape;346;p49"/>
          <p:cNvSpPr txBox="1">
            <a:spLocks noGrp="1"/>
          </p:cNvSpPr>
          <p:nvPr>
            <p:ph type="body" idx="1"/>
          </p:nvPr>
        </p:nvSpPr>
        <p:spPr>
          <a:xfrm>
            <a:off x="474382" y="1071033"/>
            <a:ext cx="11243237" cy="510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indent="0" algn="ctr">
              <a:buClr>
                <a:schemeClr val="lt1"/>
              </a:buClr>
              <a:buSzPts val="5400"/>
              <a:buNone/>
            </a:pPr>
            <a:r>
              <a:rPr lang="en-US" sz="8000" b="1" dirty="0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  <a:t>UNTIL A NEW CALENDAR WAS IMPLEMENTED IN 45 BCE, WHAT MODERN MONTH WAS KNOWN AS QUINTILIS?</a:t>
            </a:r>
            <a:endParaRPr lang="en-US" sz="8000" b="1" i="1" dirty="0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3370"/>
        </a:solidFill>
        <a:effectLst/>
      </p:bgPr>
    </p:bg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50"/>
          <p:cNvSpPr txBox="1">
            <a:spLocks noGrp="1"/>
          </p:cNvSpPr>
          <p:nvPr>
            <p:ph type="title"/>
          </p:nvPr>
        </p:nvSpPr>
        <p:spPr>
          <a:xfrm>
            <a:off x="1981200" y="41946"/>
            <a:ext cx="8229600" cy="72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Font typeface="Candara"/>
              <a:buNone/>
            </a:pPr>
            <a:r>
              <a:rPr lang="en-US" sz="4000" b="1" dirty="0">
                <a:solidFill>
                  <a:schemeClr val="accent2"/>
                </a:solidFill>
                <a:latin typeface="Candara"/>
                <a:ea typeface="Candara"/>
                <a:cs typeface="Candara"/>
                <a:sym typeface="Candara"/>
              </a:rPr>
              <a:t>ANSWER # 15</a:t>
            </a:r>
            <a:endParaRPr dirty="0"/>
          </a:p>
        </p:txBody>
      </p:sp>
      <p:sp>
        <p:nvSpPr>
          <p:cNvPr id="353" name="Google Shape;353;p50"/>
          <p:cNvSpPr txBox="1">
            <a:spLocks noGrp="1"/>
          </p:cNvSpPr>
          <p:nvPr>
            <p:ph type="body" idx="1"/>
          </p:nvPr>
        </p:nvSpPr>
        <p:spPr>
          <a:xfrm>
            <a:off x="0" y="720684"/>
            <a:ext cx="12126012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4400"/>
              <a:buNone/>
            </a:pPr>
            <a:r>
              <a:rPr lang="en-US" sz="4400" b="1" dirty="0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  <a:t>JULY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377504" y="1596016"/>
            <a:ext cx="7436993" cy="4921539"/>
          </a:xfrm>
          <a:prstGeom prst="rect">
            <a:avLst/>
          </a:prstGeom>
          <a:ln>
            <a:solidFill>
              <a:srgbClr val="FFC000"/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4"/>
          <p:cNvSpPr txBox="1">
            <a:spLocks noGrp="1"/>
          </p:cNvSpPr>
          <p:nvPr>
            <p:ph type="ctrTitle"/>
          </p:nvPr>
        </p:nvSpPr>
        <p:spPr>
          <a:xfrm>
            <a:off x="1981200" y="15816"/>
            <a:ext cx="82296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7200"/>
              <a:buFont typeface="Candara"/>
              <a:buNone/>
            </a:pPr>
            <a:r>
              <a:rPr lang="en-US" sz="7200" b="1" dirty="0">
                <a:solidFill>
                  <a:srgbClr val="0070C0"/>
                </a:solidFill>
                <a:latin typeface="Candara"/>
                <a:ea typeface="Candara"/>
                <a:cs typeface="Candara"/>
                <a:sym typeface="Candara"/>
              </a:rPr>
              <a:t>QUESTION # 16</a:t>
            </a:r>
            <a:endParaRPr dirty="0"/>
          </a:p>
        </p:txBody>
      </p:sp>
      <p:sp>
        <p:nvSpPr>
          <p:cNvPr id="172" name="Google Shape;172;p34"/>
          <p:cNvSpPr txBox="1">
            <a:spLocks noGrp="1"/>
          </p:cNvSpPr>
          <p:nvPr>
            <p:ph type="subTitle" idx="1"/>
          </p:nvPr>
        </p:nvSpPr>
        <p:spPr>
          <a:xfrm>
            <a:off x="0" y="2452884"/>
            <a:ext cx="12192000" cy="11046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6600"/>
              <a:buNone/>
            </a:pPr>
            <a:r>
              <a:rPr lang="en-US" sz="7200" b="1" dirty="0">
                <a:solidFill>
                  <a:srgbClr val="0070C0"/>
                </a:solidFill>
                <a:latin typeface="Candara"/>
                <a:ea typeface="Candara"/>
                <a:cs typeface="Candara"/>
                <a:sym typeface="Candara"/>
              </a:rPr>
              <a:t>WHO ARE WE AND WHAT FILM DID WE ALL APPEAR IN?</a:t>
            </a:r>
            <a:endParaRPr sz="7200" b="1" dirty="0">
              <a:solidFill>
                <a:srgbClr val="0070C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pic>
        <p:nvPicPr>
          <p:cNvPr id="173" name="Google Shape;173;p34"/>
          <p:cNvPicPr preferRelativeResize="0"/>
          <p:nvPr/>
        </p:nvPicPr>
        <p:blipFill>
          <a:blip r:embed="rId3"/>
          <a:srcRect/>
          <a:stretch/>
        </p:blipFill>
        <p:spPr>
          <a:xfrm>
            <a:off x="1282631" y="394029"/>
            <a:ext cx="9626738" cy="606994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174" name="Google Shape;174;p34"/>
          <p:cNvPicPr preferRelativeResize="0"/>
          <p:nvPr/>
        </p:nvPicPr>
        <p:blipFill>
          <a:blip r:embed="rId4"/>
          <a:srcRect/>
          <a:stretch/>
        </p:blipFill>
        <p:spPr>
          <a:xfrm>
            <a:off x="1563809" y="394029"/>
            <a:ext cx="9064383" cy="6069943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</p:pic>
      <p:pic>
        <p:nvPicPr>
          <p:cNvPr id="175" name="Google Shape;175;p34"/>
          <p:cNvPicPr preferRelativeResize="0"/>
          <p:nvPr/>
        </p:nvPicPr>
        <p:blipFill>
          <a:blip r:embed="rId5"/>
          <a:srcRect/>
          <a:stretch/>
        </p:blipFill>
        <p:spPr>
          <a:xfrm>
            <a:off x="1473705" y="394029"/>
            <a:ext cx="9244591" cy="606994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176" name="Google Shape;176;p34"/>
          <p:cNvPicPr preferRelativeResize="0"/>
          <p:nvPr/>
        </p:nvPicPr>
        <p:blipFill>
          <a:blip r:embed="rId6"/>
          <a:srcRect/>
          <a:stretch/>
        </p:blipFill>
        <p:spPr>
          <a:xfrm>
            <a:off x="3803270" y="225246"/>
            <a:ext cx="4585460" cy="640750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177" name="Google Shape;177;p34"/>
          <p:cNvPicPr preferRelativeResize="0"/>
          <p:nvPr/>
        </p:nvPicPr>
        <p:blipFill>
          <a:blip r:embed="rId7"/>
          <a:srcRect/>
          <a:stretch/>
        </p:blipFill>
        <p:spPr>
          <a:xfrm>
            <a:off x="1717309" y="547411"/>
            <a:ext cx="8757382" cy="576317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88388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newsflash/>
      </p:transition>
    </mc:Choice>
    <mc:Fallback xmlns="">
      <p:transition spd="slow">
        <p:newsfla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1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30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1"/>
                            </p:stCondLst>
                            <p:childTnLst>
                              <p:par>
                                <p:cTn id="16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3001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3001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3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0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503"/>
                            </p:stCondLst>
                            <p:childTnLst>
                              <p:par>
                                <p:cTn id="24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3001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3001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505"/>
                            </p:stCondLst>
                            <p:childTnLst>
                              <p:par>
                                <p:cTn id="2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3000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505"/>
                            </p:stCondLst>
                            <p:childTnLst>
                              <p:par>
                                <p:cTn id="32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" dur="3000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8506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3000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1506"/>
                            </p:stCondLst>
                            <p:childTnLst>
                              <p:par>
                                <p:cTn id="40" presetID="2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3001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3001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4508"/>
                            </p:stCondLst>
                            <p:childTnLst>
                              <p:par>
                                <p:cTn id="4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3000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7508"/>
                            </p:stCondLst>
                            <p:childTnLst>
                              <p:par>
                                <p:cTn id="48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9" dur="3001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3001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51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72"/>
          <p:cNvSpPr txBox="1"/>
          <p:nvPr/>
        </p:nvSpPr>
        <p:spPr>
          <a:xfrm>
            <a:off x="1802750" y="3891406"/>
            <a:ext cx="8586498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br>
              <a:rPr lang="en-US" sz="1000" b="1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sz="4400" b="1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</a:br>
            <a:endParaRPr sz="8000" b="1" i="0" u="none" strike="noStrike" cap="none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br>
              <a:rPr lang="en-US" sz="8000" b="1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</a:br>
            <a:endParaRPr sz="8000" b="1" i="0" u="none" strike="noStrike" cap="none">
              <a:solidFill>
                <a:srgbClr val="FF000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84" name="Google Shape;184;p72"/>
          <p:cNvSpPr txBox="1"/>
          <p:nvPr/>
        </p:nvSpPr>
        <p:spPr>
          <a:xfrm>
            <a:off x="1647947" y="1929"/>
            <a:ext cx="8896109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>
                <a:solidFill>
                  <a:srgbClr val="0070C0"/>
                </a:solidFill>
                <a:latin typeface="Candara"/>
                <a:ea typeface="Candara"/>
                <a:cs typeface="Candara"/>
                <a:sym typeface="Candara"/>
              </a:rPr>
              <a:t>ANSWER # 16</a:t>
            </a:r>
            <a:endParaRPr sz="3200" b="1" i="0" u="none" strike="noStrike" cap="none" dirty="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5" name="Google Shape;193;p73">
            <a:extLst>
              <a:ext uri="{FF2B5EF4-FFF2-40B4-BE49-F238E27FC236}">
                <a16:creationId xmlns:a16="http://schemas.microsoft.com/office/drawing/2014/main" id="{C36EB737-E912-40EC-8019-46517C0C81B3}"/>
              </a:ext>
            </a:extLst>
          </p:cNvPr>
          <p:cNvSpPr txBox="1"/>
          <p:nvPr/>
        </p:nvSpPr>
        <p:spPr>
          <a:xfrm>
            <a:off x="152042" y="768428"/>
            <a:ext cx="11715184" cy="330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en-US" sz="6000" b="1" dirty="0">
                <a:solidFill>
                  <a:srgbClr val="0070C0"/>
                </a:solidFill>
                <a:latin typeface="Candara"/>
                <a:ea typeface="Candara"/>
                <a:cs typeface="Candara"/>
                <a:sym typeface="Candara"/>
              </a:rPr>
              <a:t>ANNA KENDRICK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C62EBA-3670-4356-97FA-40D569250E7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839221" y="1585782"/>
            <a:ext cx="8513559" cy="4793133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4529810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73"/>
          <p:cNvSpPr txBox="1"/>
          <p:nvPr/>
        </p:nvSpPr>
        <p:spPr>
          <a:xfrm>
            <a:off x="145388" y="691978"/>
            <a:ext cx="11715184" cy="330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en-US" sz="6000" b="1" dirty="0">
                <a:solidFill>
                  <a:srgbClr val="0070C0"/>
                </a:solidFill>
                <a:latin typeface="Candara"/>
                <a:ea typeface="Candara"/>
                <a:cs typeface="Candara"/>
                <a:sym typeface="Candara"/>
              </a:rPr>
              <a:t>TRACEY ULLMAN</a:t>
            </a:r>
          </a:p>
        </p:txBody>
      </p:sp>
      <p:pic>
        <p:nvPicPr>
          <p:cNvPr id="194" name="Google Shape;194;p73"/>
          <p:cNvPicPr preferRelativeResize="0"/>
          <p:nvPr/>
        </p:nvPicPr>
        <p:blipFill>
          <a:blip r:embed="rId3"/>
          <a:srcRect/>
          <a:stretch/>
        </p:blipFill>
        <p:spPr>
          <a:xfrm>
            <a:off x="2673350" y="1602489"/>
            <a:ext cx="6845299" cy="4563533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792320946"/>
      </p:ext>
    </p:extLst>
  </p:cSld>
  <p:clrMapOvr>
    <a:masterClrMapping/>
  </p:clrMapOvr>
  <p:transition spd="slow">
    <p:push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76"/>
          <p:cNvSpPr txBox="1"/>
          <p:nvPr/>
        </p:nvSpPr>
        <p:spPr>
          <a:xfrm>
            <a:off x="0" y="-165172"/>
            <a:ext cx="12191999" cy="330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br>
              <a:rPr lang="en-US" sz="9600" b="1" i="0" u="none" strike="noStrike" cap="none" dirty="0">
                <a:solidFill>
                  <a:srgbClr val="385623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sz="6000" b="1" dirty="0">
                <a:solidFill>
                  <a:srgbClr val="0070C0"/>
                </a:solidFill>
                <a:latin typeface="Candara"/>
                <a:ea typeface="Candara"/>
                <a:cs typeface="Candara"/>
                <a:sym typeface="Candara"/>
              </a:rPr>
              <a:t>CHRIS PINE</a:t>
            </a:r>
          </a:p>
        </p:txBody>
      </p:sp>
      <p:pic>
        <p:nvPicPr>
          <p:cNvPr id="209" name="Google Shape;209;p76"/>
          <p:cNvPicPr preferRelativeResize="0"/>
          <p:nvPr/>
        </p:nvPicPr>
        <p:blipFill>
          <a:blip r:embed="rId3"/>
          <a:srcRect/>
          <a:stretch/>
        </p:blipFill>
        <p:spPr>
          <a:xfrm>
            <a:off x="2298649" y="1353671"/>
            <a:ext cx="7594703" cy="5094694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4075940466"/>
      </p:ext>
    </p:extLst>
  </p:cSld>
  <p:clrMapOvr>
    <a:masterClrMapping/>
  </p:clrMapOvr>
  <p:transition spd="slow">
    <p:push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75"/>
          <p:cNvSpPr txBox="1"/>
          <p:nvPr/>
        </p:nvSpPr>
        <p:spPr>
          <a:xfrm>
            <a:off x="0" y="551758"/>
            <a:ext cx="12192000" cy="330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en-US" sz="6000" b="1" dirty="0">
                <a:solidFill>
                  <a:srgbClr val="0070C0"/>
                </a:solidFill>
                <a:latin typeface="Candara"/>
                <a:ea typeface="Candara"/>
                <a:cs typeface="Candara"/>
                <a:sym typeface="Candara"/>
              </a:rPr>
              <a:t>CHRISTINE BARANSKI</a:t>
            </a:r>
            <a:endParaRPr lang="en-US" sz="6000" b="1" u="none" strike="noStrike" cap="none" dirty="0">
              <a:solidFill>
                <a:srgbClr val="0070C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pic>
        <p:nvPicPr>
          <p:cNvPr id="201" name="Google Shape;201;p75"/>
          <p:cNvPicPr preferRelativeResize="0"/>
          <p:nvPr/>
        </p:nvPicPr>
        <p:blipFill>
          <a:blip r:embed="rId3"/>
          <a:srcRect/>
          <a:stretch/>
        </p:blipFill>
        <p:spPr>
          <a:xfrm>
            <a:off x="4235382" y="1386878"/>
            <a:ext cx="3721236" cy="506771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3826034368"/>
      </p:ext>
    </p:extLst>
  </p:cSld>
  <p:clrMapOvr>
    <a:masterClrMapping/>
  </p:clrMapOvr>
  <p:transition spd="slow">
    <p:push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77"/>
          <p:cNvSpPr txBox="1"/>
          <p:nvPr/>
        </p:nvSpPr>
        <p:spPr>
          <a:xfrm>
            <a:off x="158261" y="154379"/>
            <a:ext cx="11878407" cy="330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br>
              <a:rPr lang="en-US" sz="4000" b="1" i="0" u="none" strike="noStrike" cap="none" dirty="0">
                <a:solidFill>
                  <a:srgbClr val="385623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6000" b="1" dirty="0">
                <a:solidFill>
                  <a:srgbClr val="0070C0"/>
                </a:solidFill>
                <a:latin typeface="Candara"/>
                <a:ea typeface="Calibri"/>
                <a:cs typeface="Calibri"/>
                <a:sym typeface="Candara"/>
              </a:rPr>
              <a:t>EMILY BLUNT</a:t>
            </a:r>
            <a:endParaRPr lang="en-US" sz="6000" b="1" u="none" strike="noStrike" cap="none" dirty="0">
              <a:solidFill>
                <a:srgbClr val="0070C0"/>
              </a:solidFill>
              <a:latin typeface="Candara"/>
              <a:ea typeface="Calibri"/>
              <a:cs typeface="Calibri"/>
              <a:sym typeface="Candara"/>
            </a:endParaRPr>
          </a:p>
        </p:txBody>
      </p:sp>
      <p:pic>
        <p:nvPicPr>
          <p:cNvPr id="216" name="Google Shape;216;p77"/>
          <p:cNvPicPr preferRelativeResize="0"/>
          <p:nvPr/>
        </p:nvPicPr>
        <p:blipFill>
          <a:blip r:embed="rId3"/>
          <a:srcRect/>
          <a:stretch/>
        </p:blipFill>
        <p:spPr>
          <a:xfrm>
            <a:off x="2521768" y="1525136"/>
            <a:ext cx="7148463" cy="4760876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1705055485"/>
      </p:ext>
    </p:extLst>
  </p:cSld>
  <p:clrMapOvr>
    <a:masterClrMapping/>
  </p:clrMapOvr>
  <p:transition spd="slow">
    <p:push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72"/>
          <p:cNvSpPr txBox="1"/>
          <p:nvPr/>
        </p:nvSpPr>
        <p:spPr>
          <a:xfrm>
            <a:off x="1802750" y="3891406"/>
            <a:ext cx="8586498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br>
              <a:rPr lang="en-US" sz="1000" b="1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sz="4400" b="1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</a:br>
            <a:endParaRPr sz="8000" b="1" i="0" u="none" strike="noStrike" cap="none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br>
              <a:rPr lang="en-US" sz="8000" b="1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</a:br>
            <a:endParaRPr sz="8000" b="1" i="0" u="none" strike="noStrike" cap="none">
              <a:solidFill>
                <a:srgbClr val="FF000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84" name="Google Shape;184;p72"/>
          <p:cNvSpPr txBox="1"/>
          <p:nvPr/>
        </p:nvSpPr>
        <p:spPr>
          <a:xfrm>
            <a:off x="1647947" y="1929"/>
            <a:ext cx="8896109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>
                <a:solidFill>
                  <a:srgbClr val="0070C0"/>
                </a:solidFill>
                <a:latin typeface="Candara"/>
                <a:ea typeface="Candara"/>
                <a:cs typeface="Candara"/>
                <a:sym typeface="Candara"/>
              </a:rPr>
              <a:t>ANSWER # 16</a:t>
            </a:r>
            <a:endParaRPr sz="3200" b="1" i="0" u="none" strike="noStrike" cap="none" dirty="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5" name="Google Shape;193;p73">
            <a:extLst>
              <a:ext uri="{FF2B5EF4-FFF2-40B4-BE49-F238E27FC236}">
                <a16:creationId xmlns:a16="http://schemas.microsoft.com/office/drawing/2014/main" id="{C36EB737-E912-40EC-8019-46517C0C81B3}"/>
              </a:ext>
            </a:extLst>
          </p:cNvPr>
          <p:cNvSpPr txBox="1"/>
          <p:nvPr/>
        </p:nvSpPr>
        <p:spPr>
          <a:xfrm>
            <a:off x="152042" y="768428"/>
            <a:ext cx="11715184" cy="330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en-US" sz="6000" b="1" dirty="0">
                <a:solidFill>
                  <a:srgbClr val="0070C0"/>
                </a:solidFill>
                <a:latin typeface="Candara"/>
                <a:ea typeface="Candara"/>
                <a:cs typeface="Candara"/>
                <a:sym typeface="Candara"/>
              </a:rPr>
              <a:t>THEY ALL APPEARED IN…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C62EBA-3670-4356-97FA-40D569250E7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290608" y="1357157"/>
            <a:ext cx="3610784" cy="541617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52991026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D8D8"/>
        </a:solidFill>
        <a:effectLst/>
      </p:bgPr>
    </p:bg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43"/>
          <p:cNvSpPr txBox="1">
            <a:spLocks noGrp="1"/>
          </p:cNvSpPr>
          <p:nvPr>
            <p:ph type="title"/>
          </p:nvPr>
        </p:nvSpPr>
        <p:spPr>
          <a:xfrm>
            <a:off x="-41237" y="0"/>
            <a:ext cx="12233237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ndara"/>
              <a:buNone/>
            </a:pPr>
            <a:br>
              <a:rPr lang="en-US" b="1" dirty="0">
                <a:latin typeface="Candara"/>
                <a:ea typeface="Candara"/>
                <a:cs typeface="Candara"/>
                <a:sym typeface="Candara"/>
              </a:rPr>
            </a:br>
            <a:r>
              <a:rPr lang="en-US" b="1" dirty="0">
                <a:solidFill>
                  <a:srgbClr val="C00000"/>
                </a:solidFill>
                <a:latin typeface="Candara"/>
                <a:ea typeface="Candara"/>
                <a:cs typeface="Candara"/>
                <a:sym typeface="Candara"/>
              </a:rPr>
              <a:t>QUESTION # 17</a:t>
            </a:r>
            <a:br>
              <a:rPr lang="en-US" b="1" dirty="0">
                <a:solidFill>
                  <a:srgbClr val="C00000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b="1" dirty="0">
                <a:solidFill>
                  <a:srgbClr val="C00000"/>
                </a:solidFill>
                <a:latin typeface="Candara"/>
                <a:ea typeface="Candara"/>
                <a:cs typeface="Candara"/>
                <a:sym typeface="Candara"/>
              </a:rPr>
              <a:t>POTAMOLOGY</a:t>
            </a:r>
            <a:br>
              <a:rPr lang="en-US" b="1" dirty="0">
                <a:solidFill>
                  <a:srgbClr val="C00000"/>
                </a:solidFill>
                <a:latin typeface="Candara"/>
                <a:ea typeface="Candara"/>
                <a:cs typeface="Candara"/>
                <a:sym typeface="Candara"/>
              </a:rPr>
            </a:br>
            <a:endParaRPr b="1" dirty="0">
              <a:solidFill>
                <a:srgbClr val="C0000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408" name="Google Shape;408;p43"/>
          <p:cNvSpPr txBox="1">
            <a:spLocks noGrp="1"/>
          </p:cNvSpPr>
          <p:nvPr>
            <p:ph type="body" idx="1"/>
          </p:nvPr>
        </p:nvSpPr>
        <p:spPr>
          <a:xfrm>
            <a:off x="760640" y="1143000"/>
            <a:ext cx="10670720" cy="20582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875" bIns="0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buSzPts val="8000"/>
              <a:buNone/>
            </a:pPr>
            <a:r>
              <a:rPr lang="en-US" sz="8000" b="1" dirty="0">
                <a:solidFill>
                  <a:srgbClr val="002060"/>
                </a:solidFill>
                <a:latin typeface="Candara"/>
                <a:sym typeface="Candara"/>
              </a:rPr>
              <a:t>RUNNING FOR OVER 50 MILES, WHAT RIVER FLOWS THROUGH KILDARE, LEIXLIP, CARAGH, AND DUBLIN?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edge/>
      </p:transition>
    </mc:Choice>
    <mc:Fallback xmlns="">
      <p:transition spd="slow">
        <p:wedg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D8D8"/>
        </a:solidFill>
        <a:effectLst/>
      </p:bgPr>
    </p:bg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44"/>
          <p:cNvSpPr txBox="1">
            <a:spLocks noGrp="1"/>
          </p:cNvSpPr>
          <p:nvPr>
            <p:ph type="title"/>
          </p:nvPr>
        </p:nvSpPr>
        <p:spPr>
          <a:xfrm>
            <a:off x="0" y="-111144"/>
            <a:ext cx="12192000" cy="911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000"/>
              <a:buFont typeface="Candara"/>
              <a:buNone/>
            </a:pPr>
            <a:r>
              <a:rPr lang="en-US" sz="4000" b="1" dirty="0">
                <a:solidFill>
                  <a:srgbClr val="C00000"/>
                </a:solidFill>
                <a:latin typeface="Candara"/>
                <a:ea typeface="Candara"/>
                <a:cs typeface="Candara"/>
                <a:sym typeface="Candara"/>
              </a:rPr>
              <a:t>ANSWER # 17</a:t>
            </a:r>
            <a:endParaRPr dirty="0"/>
          </a:p>
        </p:txBody>
      </p:sp>
      <p:sp>
        <p:nvSpPr>
          <p:cNvPr id="415" name="Google Shape;415;p44"/>
          <p:cNvSpPr txBox="1"/>
          <p:nvPr/>
        </p:nvSpPr>
        <p:spPr>
          <a:xfrm>
            <a:off x="0" y="635904"/>
            <a:ext cx="12192000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b="1" dirty="0">
                <a:solidFill>
                  <a:srgbClr val="013082"/>
                </a:solidFill>
                <a:latin typeface="Candara"/>
                <a:ea typeface="Candara"/>
                <a:cs typeface="Candara"/>
                <a:sym typeface="Candara"/>
              </a:rPr>
              <a:t>RIVER LIFFEY</a:t>
            </a:r>
            <a:endParaRPr sz="4400" b="1" u="none" strike="noStrike" cap="none" dirty="0">
              <a:solidFill>
                <a:srgbClr val="C0000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417" name="Google Shape;417;p44" descr="trumpet the bloodhound poses with breeder and handler heather buehner after winning best in show at the 146th westminster kennel club dog show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172259" y="1547722"/>
            <a:ext cx="7847482" cy="5231655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4"/>
          <p:cNvSpPr txBox="1">
            <a:spLocks noGrp="1"/>
          </p:cNvSpPr>
          <p:nvPr>
            <p:ph type="title"/>
          </p:nvPr>
        </p:nvSpPr>
        <p:spPr>
          <a:xfrm>
            <a:off x="2" y="2866220"/>
            <a:ext cx="12191998" cy="121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ndara"/>
              <a:buNone/>
            </a:pPr>
            <a:br>
              <a:rPr lang="en-US" sz="4000" b="1" dirty="0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sz="4000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QUESTION # 18</a:t>
            </a: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ndara"/>
              <a:buNone/>
            </a:pPr>
            <a:r>
              <a:rPr lang="en-US" sz="4000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THE ACADEMY AWARDS</a:t>
            </a:r>
            <a:br>
              <a:rPr lang="en-US" sz="4000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sz="4000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2 - PART</a:t>
            </a:r>
            <a:br>
              <a:rPr lang="en-US" sz="4000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sz="4000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sz="4000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	</a:t>
            </a:r>
            <a:br>
              <a:rPr lang="en-US" sz="4000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sz="4000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sz="4000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sz="3200" b="1" dirty="0">
                <a:solidFill>
                  <a:srgbClr val="AEABAB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sz="3600" b="1" dirty="0">
                <a:solidFill>
                  <a:srgbClr val="AEABAB"/>
                </a:solidFill>
                <a:latin typeface="Candara"/>
                <a:ea typeface="Candara"/>
                <a:cs typeface="Candara"/>
                <a:sym typeface="Candara"/>
              </a:rPr>
            </a:br>
            <a:endParaRPr lang="en-US" sz="2800" b="1" dirty="0">
              <a:solidFill>
                <a:srgbClr val="AEABAB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303" name="Google Shape;303;p4"/>
          <p:cNvSpPr txBox="1"/>
          <p:nvPr/>
        </p:nvSpPr>
        <p:spPr>
          <a:xfrm>
            <a:off x="3" y="1540349"/>
            <a:ext cx="12191997" cy="1234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buSzPts val="6200"/>
            </a:pPr>
            <a:endParaRPr lang="en-US" sz="8800" b="1" dirty="0">
              <a:solidFill>
                <a:srgbClr val="FFC00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6" name="Google Shape;303;p4">
            <a:extLst>
              <a:ext uri="{FF2B5EF4-FFF2-40B4-BE49-F238E27FC236}">
                <a16:creationId xmlns:a16="http://schemas.microsoft.com/office/drawing/2014/main" id="{8BFCEB95-9E25-4091-A7D3-01DC8DAEB7E1}"/>
              </a:ext>
            </a:extLst>
          </p:cNvPr>
          <p:cNvSpPr txBox="1"/>
          <p:nvPr/>
        </p:nvSpPr>
        <p:spPr>
          <a:xfrm>
            <a:off x="642936" y="1448911"/>
            <a:ext cx="10906128" cy="1234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schemeClr val="lt1"/>
              </a:buClr>
              <a:buSzPts val="5400"/>
            </a:pPr>
            <a:r>
              <a:rPr lang="en-US" sz="7200" b="1" dirty="0">
                <a:solidFill>
                  <a:srgbClr val="FFC000"/>
                </a:solidFill>
                <a:latin typeface="Candara"/>
                <a:ea typeface="Candara"/>
                <a:cs typeface="Candara"/>
                <a:sym typeface="Candara"/>
              </a:rPr>
              <a:t>SINCE 2000, WHICH TWO AWARD CATEGORIES HAVE BEEN ADDED TO THE LIST OF AWARDS PRESENTED AT THE OSCARS? </a:t>
            </a:r>
          </a:p>
        </p:txBody>
      </p:sp>
    </p:spTree>
    <p:extLst>
      <p:ext uri="{BB962C8B-B14F-4D97-AF65-F5344CB8AC3E}">
        <p14:creationId xmlns:p14="http://schemas.microsoft.com/office/powerpoint/2010/main" val="1402301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71"/>
          <p:cNvSpPr txBox="1">
            <a:spLocks noGrp="1"/>
          </p:cNvSpPr>
          <p:nvPr>
            <p:ph type="title"/>
          </p:nvPr>
        </p:nvSpPr>
        <p:spPr>
          <a:xfrm>
            <a:off x="0" y="740407"/>
            <a:ext cx="12191998" cy="121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ndara"/>
              <a:buNone/>
            </a:pPr>
            <a:br>
              <a:rPr lang="en-US" sz="4000" b="1" dirty="0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ANSWER # 18</a:t>
            </a:r>
            <a:b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</a:br>
            <a:br>
              <a:rPr lang="en-US" sz="3600" b="1" dirty="0">
                <a:solidFill>
                  <a:srgbClr val="AEABAB"/>
                </a:solidFill>
                <a:latin typeface="Candara"/>
                <a:ea typeface="Candara"/>
                <a:cs typeface="Candara"/>
                <a:sym typeface="Candara"/>
              </a:rPr>
            </a:br>
            <a:endParaRPr sz="2800" b="1" dirty="0">
              <a:solidFill>
                <a:srgbClr val="AEABAB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" y="740407"/>
            <a:ext cx="12191996" cy="6294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SzPts val="5400"/>
            </a:pPr>
            <a:r>
              <a:rPr lang="en-US" sz="11500" b="1" dirty="0">
                <a:solidFill>
                  <a:srgbClr val="FFC000"/>
                </a:solidFill>
                <a:latin typeface="Candara"/>
                <a:sym typeface="Candara"/>
              </a:rPr>
              <a:t>· </a:t>
            </a:r>
            <a:r>
              <a:rPr lang="en-US" sz="9600" b="1" dirty="0">
                <a:solidFill>
                  <a:srgbClr val="FFC000"/>
                </a:solidFill>
                <a:latin typeface="Candara"/>
                <a:sym typeface="Candara"/>
              </a:rPr>
              <a:t>BEST ANIMATED FEATURE FILM</a:t>
            </a:r>
          </a:p>
          <a:p>
            <a:pPr lvl="0" algn="ctr">
              <a:buSzPts val="5400"/>
            </a:pPr>
            <a:r>
              <a:rPr lang="en-US" sz="9600" b="1" dirty="0">
                <a:solidFill>
                  <a:schemeClr val="bg1">
                    <a:lumMod val="65000"/>
                  </a:schemeClr>
                </a:solidFill>
                <a:latin typeface="Candara"/>
                <a:sym typeface="Candara"/>
              </a:rPr>
              <a:t>· BEST ACHIEVEMENT IN CASTING</a:t>
            </a:r>
          </a:p>
        </p:txBody>
      </p:sp>
    </p:spTree>
    <p:extLst>
      <p:ext uri="{BB962C8B-B14F-4D97-AF65-F5344CB8AC3E}">
        <p14:creationId xmlns:p14="http://schemas.microsoft.com/office/powerpoint/2010/main" val="3513956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8"/>
          <p:cNvSpPr txBox="1"/>
          <p:nvPr/>
        </p:nvSpPr>
        <p:spPr>
          <a:xfrm>
            <a:off x="98473" y="-79131"/>
            <a:ext cx="11943471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br>
              <a:rPr lang="en-US" sz="3600" b="1" i="0" u="none" strike="noStrike" cap="none" dirty="0">
                <a:solidFill>
                  <a:srgbClr val="BFBFBF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sz="4000" b="1" i="0" u="none" strike="noStrike" cap="none" dirty="0">
                <a:solidFill>
                  <a:srgbClr val="171616"/>
                </a:solidFill>
                <a:latin typeface="Candara"/>
                <a:ea typeface="Candara"/>
                <a:cs typeface="Candara"/>
                <a:sym typeface="Candara"/>
              </a:rPr>
              <a:t>QUESTION # 19</a:t>
            </a:r>
            <a:br>
              <a:rPr lang="en-US" sz="4000" b="1" i="0" u="none" strike="noStrike" cap="none">
                <a:solidFill>
                  <a:srgbClr val="171616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sz="4000" b="1">
                <a:solidFill>
                  <a:srgbClr val="171616"/>
                </a:solidFill>
                <a:latin typeface="Candara"/>
                <a:ea typeface="Candara"/>
                <a:cs typeface="Candara"/>
                <a:sym typeface="Candara"/>
              </a:rPr>
              <a:t>SNACKS AND WATERS!</a:t>
            </a:r>
            <a:endParaRPr sz="4000" b="1" i="0" u="none" strike="noStrike" cap="none" dirty="0">
              <a:solidFill>
                <a:srgbClr val="171616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246" name="Google Shape;246;p18"/>
          <p:cNvSpPr txBox="1"/>
          <p:nvPr/>
        </p:nvSpPr>
        <p:spPr>
          <a:xfrm>
            <a:off x="172673" y="1574352"/>
            <a:ext cx="11869271" cy="41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buSzPts val="6600"/>
            </a:pPr>
            <a:r>
              <a:rPr lang="en-US" sz="6000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ACCORDING TO THE BARTENDER’S ASSOCIATION, WHAT MIXED DRINK IS MADE FROM WHITE AND DARK RUMS, LIME JUICE, ORANGE </a:t>
            </a:r>
            <a:r>
              <a:rPr lang="en-US" sz="6000" b="1" dirty="0">
                <a:solidFill>
                  <a:srgbClr val="FF0000"/>
                </a:solidFill>
                <a:latin typeface="Candara" panose="020E0502030303020204" pitchFamily="34" charset="0"/>
              </a:rPr>
              <a:t>CURAÇAO</a:t>
            </a:r>
            <a:r>
              <a:rPr lang="en-US" sz="6000" b="1" dirty="0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, AND ORGEAT SYRUP?</a:t>
            </a:r>
            <a:endParaRPr sz="6000" b="1" u="none" strike="noStrike" cap="none" dirty="0">
              <a:solidFill>
                <a:srgbClr val="FF000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24654746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9"/>
          <p:cNvSpPr txBox="1">
            <a:spLocks noGrp="1"/>
          </p:cNvSpPr>
          <p:nvPr>
            <p:ph type="title"/>
          </p:nvPr>
        </p:nvSpPr>
        <p:spPr>
          <a:xfrm>
            <a:off x="1905000" y="24842"/>
            <a:ext cx="8382000" cy="833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ct val="100000"/>
              <a:buFont typeface="Candara"/>
              <a:buNone/>
            </a:pPr>
            <a:br>
              <a:rPr lang="en-US" sz="3200" b="1" dirty="0">
                <a:solidFill>
                  <a:srgbClr val="171616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b="1" dirty="0">
                <a:solidFill>
                  <a:srgbClr val="171616"/>
                </a:solidFill>
                <a:latin typeface="Candara"/>
                <a:ea typeface="Candara"/>
                <a:cs typeface="Candara"/>
                <a:sym typeface="Candara"/>
              </a:rPr>
              <a:t>ANSWER # 19</a:t>
            </a:r>
            <a:br>
              <a:rPr lang="en-US" sz="3200" b="1" dirty="0">
                <a:solidFill>
                  <a:srgbClr val="171616"/>
                </a:solidFill>
                <a:latin typeface="Candara"/>
                <a:ea typeface="Candara"/>
                <a:cs typeface="Candara"/>
                <a:sym typeface="Candara"/>
              </a:rPr>
            </a:br>
            <a:endParaRPr sz="3200" b="1" dirty="0">
              <a:solidFill>
                <a:srgbClr val="171616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253" name="Google Shape;253;p19"/>
          <p:cNvSpPr txBox="1"/>
          <p:nvPr/>
        </p:nvSpPr>
        <p:spPr>
          <a:xfrm>
            <a:off x="0" y="649173"/>
            <a:ext cx="12191999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6000" b="1" dirty="0">
                <a:solidFill>
                  <a:srgbClr val="FF0000"/>
                </a:solidFill>
                <a:latin typeface="Candara"/>
                <a:sym typeface="Candara"/>
              </a:rPr>
              <a:t>MAI TAI</a:t>
            </a:r>
            <a:endParaRPr sz="1000" b="0" u="none" strike="noStrike" cap="none" dirty="0">
              <a:solidFill>
                <a:srgbClr val="00B050"/>
              </a:solidFill>
              <a:sym typeface="Arial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919945" y="1736006"/>
            <a:ext cx="6352108" cy="4764081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sh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35"/>
          <p:cNvSpPr txBox="1">
            <a:spLocks noGrp="1"/>
          </p:cNvSpPr>
          <p:nvPr>
            <p:ph type="title"/>
          </p:nvPr>
        </p:nvSpPr>
        <p:spPr>
          <a:xfrm>
            <a:off x="0" y="182150"/>
            <a:ext cx="12192000" cy="212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ndara"/>
              <a:buNone/>
            </a:pPr>
            <a:br>
              <a:rPr lang="en-US" sz="4000" b="1" dirty="0">
                <a:latin typeface="Candara"/>
                <a:ea typeface="Candara"/>
                <a:cs typeface="Candara"/>
                <a:sym typeface="Candara"/>
              </a:rPr>
            </a:br>
            <a:br>
              <a:rPr lang="en-US" sz="4000" b="1" dirty="0">
                <a:latin typeface="Candara"/>
                <a:ea typeface="Candara"/>
                <a:cs typeface="Candara"/>
                <a:sym typeface="Candara"/>
              </a:rPr>
            </a:br>
            <a:r>
              <a:rPr lang="en-US" b="1" dirty="0">
                <a:solidFill>
                  <a:srgbClr val="BFBFBF"/>
                </a:solidFill>
                <a:latin typeface="Candara"/>
                <a:ea typeface="Candara"/>
                <a:cs typeface="Candara"/>
                <a:sym typeface="Candara"/>
              </a:rPr>
              <a:t>QUESTION # 20</a:t>
            </a:r>
            <a:br>
              <a:rPr lang="en-US" b="1" dirty="0">
                <a:solidFill>
                  <a:srgbClr val="BFBFBF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b="1" dirty="0">
                <a:solidFill>
                  <a:srgbClr val="BFBFBF"/>
                </a:solidFill>
                <a:latin typeface="Candara"/>
                <a:ea typeface="Candara"/>
                <a:cs typeface="Candara"/>
                <a:sym typeface="Candara"/>
              </a:rPr>
              <a:t>LANDMARKS</a:t>
            </a:r>
            <a:br>
              <a:rPr lang="en-US" b="1" dirty="0">
                <a:solidFill>
                  <a:srgbClr val="BFBFBF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en-US" b="1" dirty="0">
                <a:solidFill>
                  <a:srgbClr val="BFBFBF"/>
                </a:solidFill>
                <a:latin typeface="Candara"/>
                <a:ea typeface="Candara"/>
                <a:cs typeface="Candara"/>
                <a:sym typeface="Candara"/>
              </a:rPr>
              <a:t>WAGER UP TO 15 POINTS</a:t>
            </a:r>
            <a:endParaRPr sz="4000" b="1" dirty="0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453" name="Google Shape;453;p35"/>
          <p:cNvSpPr txBox="1"/>
          <p:nvPr/>
        </p:nvSpPr>
        <p:spPr>
          <a:xfrm>
            <a:off x="792572" y="1403545"/>
            <a:ext cx="10606856" cy="5632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chemeClr val="lt1"/>
              </a:buClr>
              <a:buSzPts val="5400"/>
            </a:pPr>
            <a:r>
              <a:rPr lang="en-US" sz="6000" b="1" dirty="0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  <a:t>LOCATED NEAR THE CENTER OF AMERICA’S MOST “EXPENSIVE” 639 ACRES OF REAL ESTATE, WHAT RICH AND JONES DESIGNED MONUMENT WAS UNVEILED IN 1921?</a:t>
            </a:r>
            <a:endParaRPr lang="en-US" sz="6000" b="1" i="1" dirty="0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2557454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36"/>
          <p:cNvSpPr txBox="1">
            <a:spLocks noGrp="1"/>
          </p:cNvSpPr>
          <p:nvPr>
            <p:ph type="title"/>
          </p:nvPr>
        </p:nvSpPr>
        <p:spPr>
          <a:xfrm>
            <a:off x="0" y="28576"/>
            <a:ext cx="12192000" cy="733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4000"/>
              <a:buFont typeface="Candara"/>
              <a:buNone/>
            </a:pPr>
            <a:r>
              <a:rPr lang="en-US" sz="4000" b="1" dirty="0">
                <a:solidFill>
                  <a:srgbClr val="BFBFBF"/>
                </a:solidFill>
                <a:latin typeface="Candara"/>
                <a:ea typeface="Candara"/>
                <a:cs typeface="Candara"/>
                <a:sym typeface="Candara"/>
              </a:rPr>
              <a:t>ANSWER # 20</a:t>
            </a:r>
            <a:endParaRPr dirty="0"/>
          </a:p>
        </p:txBody>
      </p:sp>
      <p:sp>
        <p:nvSpPr>
          <p:cNvPr id="460" name="Google Shape;460;p36"/>
          <p:cNvSpPr txBox="1"/>
          <p:nvPr/>
        </p:nvSpPr>
        <p:spPr>
          <a:xfrm>
            <a:off x="73152" y="599179"/>
            <a:ext cx="12042648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1" dirty="0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  <a:t>TOMB OF THE UNKNOWN SOLDIER</a:t>
            </a:r>
            <a:endParaRPr sz="4400" b="1" u="none" strike="noStrike" cap="none" dirty="0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pic>
        <p:nvPicPr>
          <p:cNvPr id="5" name="Google Shape;461;p36">
            <a:extLst>
              <a:ext uri="{FF2B5EF4-FFF2-40B4-BE49-F238E27FC236}">
                <a16:creationId xmlns:a16="http://schemas.microsoft.com/office/drawing/2014/main" id="{14A54C6E-4CE4-453D-AC35-D74EA4FD6365}"/>
              </a:ext>
            </a:extLst>
          </p:cNvPr>
          <p:cNvPicPr preferRelativeResize="0"/>
          <p:nvPr/>
        </p:nvPicPr>
        <p:blipFill>
          <a:blip r:embed="rId3"/>
          <a:srcRect/>
          <a:stretch/>
        </p:blipFill>
        <p:spPr>
          <a:xfrm>
            <a:off x="1879733" y="1675358"/>
            <a:ext cx="8432535" cy="4690935"/>
          </a:xfrm>
          <a:prstGeom prst="rect">
            <a:avLst/>
          </a:prstGeom>
          <a:noFill/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2297424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ythrough dir="out" hasBounce="1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31000" r="31000"/>
          </a:stretch>
        </a:blipFill>
        <a:effectLst/>
      </p:bgPr>
    </p:bg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51"/>
          <p:cNvSpPr txBox="1">
            <a:spLocks noGrp="1"/>
          </p:cNvSpPr>
          <p:nvPr>
            <p:ph type="title"/>
          </p:nvPr>
        </p:nvSpPr>
        <p:spPr>
          <a:xfrm rot="5400000">
            <a:off x="7537759" y="3214784"/>
            <a:ext cx="6858002" cy="428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8000"/>
              <a:buFont typeface="Overlock"/>
              <a:buNone/>
            </a:pPr>
            <a:r>
              <a:rPr lang="en-US" sz="8000" b="1" dirty="0" err="1">
                <a:solidFill>
                  <a:srgbClr val="FF0000"/>
                </a:solidFill>
                <a:latin typeface="Overlock"/>
                <a:ea typeface="Overlock"/>
                <a:cs typeface="Overlock"/>
                <a:sym typeface="Overlock"/>
              </a:rPr>
              <a:t>trivia</a:t>
            </a:r>
            <a:r>
              <a:rPr lang="en-US" sz="8000" b="1" dirty="0" err="1">
                <a:latin typeface="Overlock"/>
                <a:ea typeface="Overlock"/>
                <a:cs typeface="Overlock"/>
                <a:sym typeface="Overlock"/>
              </a:rPr>
              <a:t>maryland</a:t>
            </a:r>
            <a:endParaRPr sz="9600" b="1" dirty="0"/>
          </a:p>
        </p:txBody>
      </p:sp>
      <p:sp>
        <p:nvSpPr>
          <p:cNvPr id="467" name="Google Shape;467;p51"/>
          <p:cNvSpPr txBox="1"/>
          <p:nvPr/>
        </p:nvSpPr>
        <p:spPr>
          <a:xfrm rot="-5400000">
            <a:off x="-2296293" y="3214785"/>
            <a:ext cx="6858004" cy="428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8000"/>
              <a:buFont typeface="Overlock"/>
              <a:buNone/>
            </a:pPr>
            <a:r>
              <a:rPr lang="en-US" sz="8000" b="1" i="0" u="none" strike="noStrike" cap="none" dirty="0" err="1">
                <a:solidFill>
                  <a:srgbClr val="FF0000"/>
                </a:solidFill>
                <a:latin typeface="Overlock"/>
                <a:ea typeface="Overlock"/>
                <a:cs typeface="Overlock"/>
                <a:sym typeface="Overlock"/>
              </a:rPr>
              <a:t>trivia</a:t>
            </a:r>
            <a:r>
              <a:rPr lang="en-US" sz="8000" b="1" i="0" u="none" strike="noStrike" cap="none" dirty="0" err="1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maryland</a:t>
            </a:r>
            <a:endParaRPr sz="80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53"/>
          <p:cNvSpPr txBox="1">
            <a:spLocks noGrp="1"/>
          </p:cNvSpPr>
          <p:nvPr>
            <p:ph type="title"/>
          </p:nvPr>
        </p:nvSpPr>
        <p:spPr>
          <a:xfrm>
            <a:off x="76200" y="228600"/>
            <a:ext cx="120396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Calibri"/>
              <a:buNone/>
            </a:pPr>
            <a:r>
              <a:rPr lang="en-US" sz="4000" b="1" dirty="0">
                <a:solidFill>
                  <a:srgbClr val="FF0000"/>
                </a:solidFill>
                <a:latin typeface="Candara" panose="020E0502030303020204" pitchFamily="34" charset="0"/>
                <a:sym typeface="Calibri"/>
              </a:rPr>
              <a:t>TIE BREAKER ANSWER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481" name="Google Shape;481;p53"/>
          <p:cNvSpPr txBox="1">
            <a:spLocks noGrp="1"/>
          </p:cNvSpPr>
          <p:nvPr>
            <p:ph type="body" idx="1"/>
          </p:nvPr>
        </p:nvSpPr>
        <p:spPr>
          <a:xfrm>
            <a:off x="0" y="1595727"/>
            <a:ext cx="12191999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19900"/>
              <a:buNone/>
            </a:pPr>
            <a:r>
              <a:rPr lang="en-US" sz="16600" b="1" dirty="0">
                <a:solidFill>
                  <a:srgbClr val="F8F8F8"/>
                </a:solidFill>
                <a:latin typeface="Candara"/>
                <a:ea typeface="Candara"/>
                <a:cs typeface="Candara"/>
                <a:sym typeface="Candara"/>
              </a:rPr>
              <a:t>318 feet</a:t>
            </a:r>
            <a:r>
              <a:rPr lang="en-US" sz="11500" b="1" dirty="0">
                <a:solidFill>
                  <a:srgbClr val="D8D8D8"/>
                </a:solidFill>
                <a:latin typeface="Candara"/>
                <a:ea typeface="Candara"/>
                <a:cs typeface="Candara"/>
                <a:sym typeface="Candara"/>
              </a:rPr>
              <a:t>	</a:t>
            </a:r>
            <a:br>
              <a:rPr lang="en-US" sz="1600" b="1" dirty="0">
                <a:solidFill>
                  <a:srgbClr val="525252"/>
                </a:solidFill>
              </a:rPr>
            </a:br>
            <a:endParaRPr sz="5400" b="1" dirty="0">
              <a:solidFill>
                <a:srgbClr val="52525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180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159877</TotalTime>
  <Words>958</Words>
  <Application>Microsoft Office PowerPoint</Application>
  <PresentationFormat>Widescreen</PresentationFormat>
  <Paragraphs>176</Paragraphs>
  <Slides>53</Slides>
  <Notes>53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8" baseType="lpstr">
      <vt:lpstr>Candara</vt:lpstr>
      <vt:lpstr>Overlock</vt:lpstr>
      <vt:lpstr>Arial</vt:lpstr>
      <vt:lpstr>Calibri</vt:lpstr>
      <vt:lpstr>Office Theme</vt:lpstr>
      <vt:lpstr> QUESTION # 1 AMERICAN HISTORY</vt:lpstr>
      <vt:lpstr>PowerPoint Presentation</vt:lpstr>
      <vt:lpstr> QUESTION # 2 TELEVISION 3 - PART  </vt:lpstr>
      <vt:lpstr>ANSWER # 2</vt:lpstr>
      <vt:lpstr> TIE BREAKER QUESTION </vt:lpstr>
      <vt:lpstr> QUESTION # 3 THE BODY HUMAN </vt:lpstr>
      <vt:lpstr>ANSWER # 3</vt:lpstr>
      <vt:lpstr> QUESTION # 4 THE WOMEN’S NATIONAL BASKETBALL ASSOCIATION 4 - PART   </vt:lpstr>
      <vt:lpstr>ANSWER # 4</vt:lpstr>
      <vt:lpstr> QUESTION # 5 SCIENCE</vt:lpstr>
      <vt:lpstr>ANSWER # 5</vt:lpstr>
      <vt:lpstr>QUESTION # 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QUESTION # 7 BOOKS AND LIT   </vt:lpstr>
      <vt:lpstr> ANSWER # 7</vt:lpstr>
      <vt:lpstr> QUESTION # 8 MUSIC 3 - PART   </vt:lpstr>
      <vt:lpstr>ANSWER # 8</vt:lpstr>
      <vt:lpstr> QUESTION # 9 FASHION  </vt:lpstr>
      <vt:lpstr>ANSWER # 9</vt:lpstr>
      <vt:lpstr>      </vt:lpstr>
      <vt:lpstr>PowerPoint Presentation</vt:lpstr>
      <vt:lpstr>halftime</vt:lpstr>
      <vt:lpstr> QUESTION # 11 CURRENCY</vt:lpstr>
      <vt:lpstr> ANSWER # 11</vt:lpstr>
      <vt:lpstr> QUESTION # 12 FUN AND GAMES 5 - PART   </vt:lpstr>
      <vt:lpstr>ANSWER # 12</vt:lpstr>
      <vt:lpstr> QUESTION # 13 WORLD HISTORY</vt:lpstr>
      <vt:lpstr> ANSWER # 13</vt:lpstr>
      <vt:lpstr> QUESTION # 14 THE NATIONAL FOOTBALL LEAGUE 4 - PART      </vt:lpstr>
      <vt:lpstr>ANSWER # 14</vt:lpstr>
      <vt:lpstr> QUESTION # 15 TIME</vt:lpstr>
      <vt:lpstr>ANSWER # 15</vt:lpstr>
      <vt:lpstr>QUESTION # 16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QUESTION # 17 POTAMOLOGY </vt:lpstr>
      <vt:lpstr>ANSWER # 17</vt:lpstr>
      <vt:lpstr> QUESTION # 18 THE ACADEMY AWARDS 2 - PART             </vt:lpstr>
      <vt:lpstr> ANSWER # 18     </vt:lpstr>
      <vt:lpstr>PowerPoint Presentation</vt:lpstr>
      <vt:lpstr> ANSWER # 19 </vt:lpstr>
      <vt:lpstr>  QUESTION # 20 LANDMARKS WAGER UP TO 15 POINTS</vt:lpstr>
      <vt:lpstr>ANSWER # 20</vt:lpstr>
      <vt:lpstr>triviamaryland</vt:lpstr>
      <vt:lpstr>TIE BREAKER ANSWER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triviamaryland</dc:title>
  <dc:creator>Windows User</dc:creator>
  <cp:lastModifiedBy>Kent Hash</cp:lastModifiedBy>
  <cp:revision>2626</cp:revision>
  <dcterms:created xsi:type="dcterms:W3CDTF">2021-09-10T11:14:18Z</dcterms:created>
  <dcterms:modified xsi:type="dcterms:W3CDTF">2026-09-29T16:02:35Z</dcterms:modified>
</cp:coreProperties>
</file>